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7"/>
  </p:notesMasterIdLst>
  <p:handoutMasterIdLst>
    <p:handoutMasterId r:id="rId28"/>
  </p:handoutMasterIdLst>
  <p:sldIdLst>
    <p:sldId id="256" r:id="rId5"/>
    <p:sldId id="258" r:id="rId6"/>
    <p:sldId id="266" r:id="rId7"/>
    <p:sldId id="277" r:id="rId8"/>
    <p:sldId id="281" r:id="rId9"/>
    <p:sldId id="257" r:id="rId10"/>
    <p:sldId id="284" r:id="rId11"/>
    <p:sldId id="285" r:id="rId12"/>
    <p:sldId id="286" r:id="rId13"/>
    <p:sldId id="287" r:id="rId14"/>
    <p:sldId id="288" r:id="rId15"/>
    <p:sldId id="289" r:id="rId16"/>
    <p:sldId id="290" r:id="rId17"/>
    <p:sldId id="291" r:id="rId18"/>
    <p:sldId id="292" r:id="rId19"/>
    <p:sldId id="259" r:id="rId20"/>
    <p:sldId id="260" r:id="rId21"/>
    <p:sldId id="261" r:id="rId22"/>
    <p:sldId id="263" r:id="rId23"/>
    <p:sldId id="262" r:id="rId24"/>
    <p:sldId id="264" r:id="rId25"/>
    <p:sldId id="265"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6BE46A-2DB4-4FAC-A112-E38CF354F3BC}" v="25" dt="2020-09-09T17:44:51.439"/>
    <p1510:client id="{64CBE7A3-61C7-4ACB-825C-F8223AB78440}" v="20" dt="2020-09-16T15:32:47.935"/>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6" autoAdjust="0"/>
    <p:restoredTop sz="94712" autoAdjust="0"/>
  </p:normalViewPr>
  <p:slideViewPr>
    <p:cSldViewPr snapToGrid="0">
      <p:cViewPr varScale="1">
        <p:scale>
          <a:sx n="67" d="100"/>
          <a:sy n="67" d="100"/>
        </p:scale>
        <p:origin x="768" y="48"/>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66AF3-62DF-4D94-BA9A-3F62F819A66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80DAA9E9-E5AD-43CE-93A5-894BDD1C5BE5}">
      <dgm:prSet/>
      <dgm:spPr/>
      <dgm:t>
        <a:bodyPr/>
        <a:lstStyle/>
        <a:p>
          <a:pPr rtl="0"/>
          <a:r>
            <a:rPr lang="en-US" b="1"/>
            <a:t>Schoolwide Basis - </a:t>
          </a:r>
          <a:r>
            <a:rPr lang="en-US"/>
            <a:t>Funds used to serve all students in order to increase academic achievement.</a:t>
          </a:r>
        </a:p>
      </dgm:t>
    </dgm:pt>
    <dgm:pt modelId="{D635B999-60C3-419D-B71A-297A5EDCC17F}" type="parTrans" cxnId="{67B9E24D-7BBD-4BF0-BDFC-7F2EB05D5DE3}">
      <dgm:prSet/>
      <dgm:spPr/>
      <dgm:t>
        <a:bodyPr/>
        <a:lstStyle/>
        <a:p>
          <a:endParaRPr lang="en-US"/>
        </a:p>
      </dgm:t>
    </dgm:pt>
    <dgm:pt modelId="{52D72ECA-1E01-4D0B-BEFE-65C3AAC3E14E}" type="sibTrans" cxnId="{67B9E24D-7BBD-4BF0-BDFC-7F2EB05D5DE3}">
      <dgm:prSet/>
      <dgm:spPr/>
      <dgm:t>
        <a:bodyPr/>
        <a:lstStyle/>
        <a:p>
          <a:endParaRPr lang="en-US"/>
        </a:p>
      </dgm:t>
    </dgm:pt>
    <dgm:pt modelId="{A896A405-B88F-4C80-A389-80D82D3E00FC}">
      <dgm:prSet/>
      <dgm:spPr/>
      <dgm:t>
        <a:bodyPr/>
        <a:lstStyle/>
        <a:p>
          <a:pPr rtl="0"/>
          <a:r>
            <a:rPr lang="en-US" b="1"/>
            <a:t>Use of Title I funds</a:t>
          </a:r>
          <a:endParaRPr lang="en-US"/>
        </a:p>
      </dgm:t>
    </dgm:pt>
    <dgm:pt modelId="{516D5C7D-3562-461C-960B-4DAEC88E2876}" type="parTrans" cxnId="{9BCC1A81-65B9-4D0E-937F-B107AC5046F6}">
      <dgm:prSet/>
      <dgm:spPr/>
      <dgm:t>
        <a:bodyPr/>
        <a:lstStyle/>
        <a:p>
          <a:endParaRPr lang="en-US"/>
        </a:p>
      </dgm:t>
    </dgm:pt>
    <dgm:pt modelId="{96DB9883-C9E3-44CC-AA1A-1E9E7BF1E137}" type="sibTrans" cxnId="{9BCC1A81-65B9-4D0E-937F-B107AC5046F6}">
      <dgm:prSet/>
      <dgm:spPr/>
      <dgm:t>
        <a:bodyPr/>
        <a:lstStyle/>
        <a:p>
          <a:endParaRPr lang="en-US"/>
        </a:p>
      </dgm:t>
    </dgm:pt>
    <dgm:pt modelId="{777F4D35-6331-4E17-9980-265C3BC6D821}">
      <dgm:prSet/>
      <dgm:spPr/>
      <dgm:t>
        <a:bodyPr/>
        <a:lstStyle/>
        <a:p>
          <a:pPr rtl="0"/>
          <a:r>
            <a:rPr lang="en-US"/>
            <a:t>Improve school’s entire educational program </a:t>
          </a:r>
        </a:p>
      </dgm:t>
    </dgm:pt>
    <dgm:pt modelId="{723D967A-B0C2-4963-858A-589D8E5B335D}" type="parTrans" cxnId="{1FBAE345-B494-4F50-833A-D22345AF2578}">
      <dgm:prSet/>
      <dgm:spPr/>
      <dgm:t>
        <a:bodyPr/>
        <a:lstStyle/>
        <a:p>
          <a:endParaRPr lang="en-US"/>
        </a:p>
      </dgm:t>
    </dgm:pt>
    <dgm:pt modelId="{9C1438F8-D6CA-4552-B710-0E44ECFA75A6}" type="sibTrans" cxnId="{1FBAE345-B494-4F50-833A-D22345AF2578}">
      <dgm:prSet/>
      <dgm:spPr/>
      <dgm:t>
        <a:bodyPr/>
        <a:lstStyle/>
        <a:p>
          <a:endParaRPr lang="en-US"/>
        </a:p>
      </dgm:t>
    </dgm:pt>
    <dgm:pt modelId="{E7354280-3222-46FA-986C-89A0D8630096}">
      <dgm:prSet/>
      <dgm:spPr/>
      <dgm:t>
        <a:bodyPr/>
        <a:lstStyle/>
        <a:p>
          <a:pPr rtl="0"/>
          <a:r>
            <a:rPr lang="en-US"/>
            <a:t>Provide additional assistance to all students who experience difficulties in meeting the State’s performance targets</a:t>
          </a:r>
        </a:p>
      </dgm:t>
    </dgm:pt>
    <dgm:pt modelId="{03CADFA5-4F6F-4D4E-9E10-AD9F9C2C01D1}" type="parTrans" cxnId="{2812E6B6-3106-4168-B647-D8C575263005}">
      <dgm:prSet/>
      <dgm:spPr/>
      <dgm:t>
        <a:bodyPr/>
        <a:lstStyle/>
        <a:p>
          <a:endParaRPr lang="en-US"/>
        </a:p>
      </dgm:t>
    </dgm:pt>
    <dgm:pt modelId="{5FF0B637-07E4-4F55-9DD9-E92EAA40D57B}" type="sibTrans" cxnId="{2812E6B6-3106-4168-B647-D8C575263005}">
      <dgm:prSet/>
      <dgm:spPr/>
      <dgm:t>
        <a:bodyPr/>
        <a:lstStyle/>
        <a:p>
          <a:endParaRPr lang="en-US"/>
        </a:p>
      </dgm:t>
    </dgm:pt>
    <dgm:pt modelId="{97BB5944-642F-40F1-B44E-542CC40EAF31}" type="pres">
      <dgm:prSet presAssocID="{AA166AF3-62DF-4D94-BA9A-3F62F819A66D}" presName="Name0" presStyleCnt="0">
        <dgm:presLayoutVars>
          <dgm:chMax val="7"/>
          <dgm:dir/>
          <dgm:animLvl val="lvl"/>
          <dgm:resizeHandles val="exact"/>
        </dgm:presLayoutVars>
      </dgm:prSet>
      <dgm:spPr/>
    </dgm:pt>
    <dgm:pt modelId="{7FECFD8F-068B-4F8A-B414-0CFC9E8CF962}" type="pres">
      <dgm:prSet presAssocID="{80DAA9E9-E5AD-43CE-93A5-894BDD1C5BE5}" presName="circle1" presStyleLbl="node1" presStyleIdx="0" presStyleCnt="2"/>
      <dgm:spPr/>
    </dgm:pt>
    <dgm:pt modelId="{442268B0-5B68-4B9D-917B-CC70CDBA50A8}" type="pres">
      <dgm:prSet presAssocID="{80DAA9E9-E5AD-43CE-93A5-894BDD1C5BE5}" presName="space" presStyleCnt="0"/>
      <dgm:spPr/>
    </dgm:pt>
    <dgm:pt modelId="{786CECF2-9000-4D30-9B68-941ABD63E1F4}" type="pres">
      <dgm:prSet presAssocID="{80DAA9E9-E5AD-43CE-93A5-894BDD1C5BE5}" presName="rect1" presStyleLbl="alignAcc1" presStyleIdx="0" presStyleCnt="2"/>
      <dgm:spPr/>
    </dgm:pt>
    <dgm:pt modelId="{FA109625-B343-483E-9F20-BA5E3AB405D2}" type="pres">
      <dgm:prSet presAssocID="{A896A405-B88F-4C80-A389-80D82D3E00FC}" presName="vertSpace2" presStyleLbl="node1" presStyleIdx="0" presStyleCnt="2"/>
      <dgm:spPr/>
    </dgm:pt>
    <dgm:pt modelId="{5D7AB89D-EED6-4A6F-AD23-251B7505D687}" type="pres">
      <dgm:prSet presAssocID="{A896A405-B88F-4C80-A389-80D82D3E00FC}" presName="circle2" presStyleLbl="node1" presStyleIdx="1" presStyleCnt="2"/>
      <dgm:spPr/>
    </dgm:pt>
    <dgm:pt modelId="{5D88EDB9-40AF-4493-91C8-ED5BDB5EEC8A}" type="pres">
      <dgm:prSet presAssocID="{A896A405-B88F-4C80-A389-80D82D3E00FC}" presName="rect2" presStyleLbl="alignAcc1" presStyleIdx="1" presStyleCnt="2"/>
      <dgm:spPr/>
    </dgm:pt>
    <dgm:pt modelId="{3D801634-494B-447F-85A1-5669F8FFEDF6}" type="pres">
      <dgm:prSet presAssocID="{80DAA9E9-E5AD-43CE-93A5-894BDD1C5BE5}" presName="rect1ParTx" presStyleLbl="alignAcc1" presStyleIdx="1" presStyleCnt="2">
        <dgm:presLayoutVars>
          <dgm:chMax val="1"/>
          <dgm:bulletEnabled val="1"/>
        </dgm:presLayoutVars>
      </dgm:prSet>
      <dgm:spPr/>
    </dgm:pt>
    <dgm:pt modelId="{33DE56DE-06FA-4CAF-9AFB-2151F2E931DD}" type="pres">
      <dgm:prSet presAssocID="{80DAA9E9-E5AD-43CE-93A5-894BDD1C5BE5}" presName="rect1ChTx" presStyleLbl="alignAcc1" presStyleIdx="1" presStyleCnt="2">
        <dgm:presLayoutVars>
          <dgm:bulletEnabled val="1"/>
        </dgm:presLayoutVars>
      </dgm:prSet>
      <dgm:spPr/>
    </dgm:pt>
    <dgm:pt modelId="{92BFCE76-2521-4B76-BCA6-540D2E59D970}" type="pres">
      <dgm:prSet presAssocID="{A896A405-B88F-4C80-A389-80D82D3E00FC}" presName="rect2ParTx" presStyleLbl="alignAcc1" presStyleIdx="1" presStyleCnt="2">
        <dgm:presLayoutVars>
          <dgm:chMax val="1"/>
          <dgm:bulletEnabled val="1"/>
        </dgm:presLayoutVars>
      </dgm:prSet>
      <dgm:spPr/>
    </dgm:pt>
    <dgm:pt modelId="{71360708-D0DD-4DDA-9725-1579EDA8F663}" type="pres">
      <dgm:prSet presAssocID="{A896A405-B88F-4C80-A389-80D82D3E00FC}" presName="rect2ChTx" presStyleLbl="alignAcc1" presStyleIdx="1" presStyleCnt="2">
        <dgm:presLayoutVars>
          <dgm:bulletEnabled val="1"/>
        </dgm:presLayoutVars>
      </dgm:prSet>
      <dgm:spPr/>
    </dgm:pt>
  </dgm:ptLst>
  <dgm:cxnLst>
    <dgm:cxn modelId="{2056B521-98EA-42F3-A732-9FE3E297B76C}" type="presOf" srcId="{80DAA9E9-E5AD-43CE-93A5-894BDD1C5BE5}" destId="{3D801634-494B-447F-85A1-5669F8FFEDF6}" srcOrd="1" destOrd="0" presId="urn:microsoft.com/office/officeart/2005/8/layout/target3"/>
    <dgm:cxn modelId="{1FBAE345-B494-4F50-833A-D22345AF2578}" srcId="{A896A405-B88F-4C80-A389-80D82D3E00FC}" destId="{777F4D35-6331-4E17-9980-265C3BC6D821}" srcOrd="0" destOrd="0" parTransId="{723D967A-B0C2-4963-858A-589D8E5B335D}" sibTransId="{9C1438F8-D6CA-4552-B710-0E44ECFA75A6}"/>
    <dgm:cxn modelId="{67B9E24D-7BBD-4BF0-BDFC-7F2EB05D5DE3}" srcId="{AA166AF3-62DF-4D94-BA9A-3F62F819A66D}" destId="{80DAA9E9-E5AD-43CE-93A5-894BDD1C5BE5}" srcOrd="0" destOrd="0" parTransId="{D635B999-60C3-419D-B71A-297A5EDCC17F}" sibTransId="{52D72ECA-1E01-4D0B-BEFE-65C3AAC3E14E}"/>
    <dgm:cxn modelId="{90087750-A83C-400F-8D1D-A48F2A9C8A9D}" type="presOf" srcId="{80DAA9E9-E5AD-43CE-93A5-894BDD1C5BE5}" destId="{786CECF2-9000-4D30-9B68-941ABD63E1F4}" srcOrd="0" destOrd="0" presId="urn:microsoft.com/office/officeart/2005/8/layout/target3"/>
    <dgm:cxn modelId="{3657627A-EAD8-4794-84D2-4C3A4DF4329A}" type="presOf" srcId="{E7354280-3222-46FA-986C-89A0D8630096}" destId="{71360708-D0DD-4DDA-9725-1579EDA8F663}" srcOrd="0" destOrd="1" presId="urn:microsoft.com/office/officeart/2005/8/layout/target3"/>
    <dgm:cxn modelId="{9BCC1A81-65B9-4D0E-937F-B107AC5046F6}" srcId="{AA166AF3-62DF-4D94-BA9A-3F62F819A66D}" destId="{A896A405-B88F-4C80-A389-80D82D3E00FC}" srcOrd="1" destOrd="0" parTransId="{516D5C7D-3562-461C-960B-4DAEC88E2876}" sibTransId="{96DB9883-C9E3-44CC-AA1A-1E9E7BF1E137}"/>
    <dgm:cxn modelId="{EC387390-64DF-4C90-BE69-0585C7A0E919}" type="presOf" srcId="{AA166AF3-62DF-4D94-BA9A-3F62F819A66D}" destId="{97BB5944-642F-40F1-B44E-542CC40EAF31}" srcOrd="0" destOrd="0" presId="urn:microsoft.com/office/officeart/2005/8/layout/target3"/>
    <dgm:cxn modelId="{91ED65A2-B288-48ED-897B-B7850522A43A}" type="presOf" srcId="{A896A405-B88F-4C80-A389-80D82D3E00FC}" destId="{5D88EDB9-40AF-4493-91C8-ED5BDB5EEC8A}" srcOrd="0" destOrd="0" presId="urn:microsoft.com/office/officeart/2005/8/layout/target3"/>
    <dgm:cxn modelId="{2812E6B6-3106-4168-B647-D8C575263005}" srcId="{A896A405-B88F-4C80-A389-80D82D3E00FC}" destId="{E7354280-3222-46FA-986C-89A0D8630096}" srcOrd="1" destOrd="0" parTransId="{03CADFA5-4F6F-4D4E-9E10-AD9F9C2C01D1}" sibTransId="{5FF0B637-07E4-4F55-9DD9-E92EAA40D57B}"/>
    <dgm:cxn modelId="{D4819FD1-D617-4180-95E9-B251A9EB4539}" type="presOf" srcId="{A896A405-B88F-4C80-A389-80D82D3E00FC}" destId="{92BFCE76-2521-4B76-BCA6-540D2E59D970}" srcOrd="1" destOrd="0" presId="urn:microsoft.com/office/officeart/2005/8/layout/target3"/>
    <dgm:cxn modelId="{A74DFDF1-6E04-4B56-88C4-0A57DBC498AC}" type="presOf" srcId="{777F4D35-6331-4E17-9980-265C3BC6D821}" destId="{71360708-D0DD-4DDA-9725-1579EDA8F663}" srcOrd="0" destOrd="0" presId="urn:microsoft.com/office/officeart/2005/8/layout/target3"/>
    <dgm:cxn modelId="{201B72F3-2417-4B8E-9DF5-8C6CCEC64897}" type="presParOf" srcId="{97BB5944-642F-40F1-B44E-542CC40EAF31}" destId="{7FECFD8F-068B-4F8A-B414-0CFC9E8CF962}" srcOrd="0" destOrd="0" presId="urn:microsoft.com/office/officeart/2005/8/layout/target3"/>
    <dgm:cxn modelId="{FBADFD14-C3D7-478F-8E56-08C27E3EC85F}" type="presParOf" srcId="{97BB5944-642F-40F1-B44E-542CC40EAF31}" destId="{442268B0-5B68-4B9D-917B-CC70CDBA50A8}" srcOrd="1" destOrd="0" presId="urn:microsoft.com/office/officeart/2005/8/layout/target3"/>
    <dgm:cxn modelId="{C7D95B67-9242-4638-B46D-59CB085A64B7}" type="presParOf" srcId="{97BB5944-642F-40F1-B44E-542CC40EAF31}" destId="{786CECF2-9000-4D30-9B68-941ABD63E1F4}" srcOrd="2" destOrd="0" presId="urn:microsoft.com/office/officeart/2005/8/layout/target3"/>
    <dgm:cxn modelId="{CD38A64D-1E88-498F-9450-2A7C83EFF437}" type="presParOf" srcId="{97BB5944-642F-40F1-B44E-542CC40EAF31}" destId="{FA109625-B343-483E-9F20-BA5E3AB405D2}" srcOrd="3" destOrd="0" presId="urn:microsoft.com/office/officeart/2005/8/layout/target3"/>
    <dgm:cxn modelId="{CDF90F2F-BCB7-4AEE-A4DE-C42F6DFDAC79}" type="presParOf" srcId="{97BB5944-642F-40F1-B44E-542CC40EAF31}" destId="{5D7AB89D-EED6-4A6F-AD23-251B7505D687}" srcOrd="4" destOrd="0" presId="urn:microsoft.com/office/officeart/2005/8/layout/target3"/>
    <dgm:cxn modelId="{1B4DDA4A-654A-41CE-9678-313DE1CD23C4}" type="presParOf" srcId="{97BB5944-642F-40F1-B44E-542CC40EAF31}" destId="{5D88EDB9-40AF-4493-91C8-ED5BDB5EEC8A}" srcOrd="5" destOrd="0" presId="urn:microsoft.com/office/officeart/2005/8/layout/target3"/>
    <dgm:cxn modelId="{984B06AF-1928-435F-9A36-6144D1BBBB44}" type="presParOf" srcId="{97BB5944-642F-40F1-B44E-542CC40EAF31}" destId="{3D801634-494B-447F-85A1-5669F8FFEDF6}" srcOrd="6" destOrd="0" presId="urn:microsoft.com/office/officeart/2005/8/layout/target3"/>
    <dgm:cxn modelId="{613FAA03-AC3C-463C-BF17-4A72A679A6EB}" type="presParOf" srcId="{97BB5944-642F-40F1-B44E-542CC40EAF31}" destId="{33DE56DE-06FA-4CAF-9AFB-2151F2E931DD}" srcOrd="7" destOrd="0" presId="urn:microsoft.com/office/officeart/2005/8/layout/target3"/>
    <dgm:cxn modelId="{658654CF-F1CD-4764-AE88-1F1A2B75AD15}" type="presParOf" srcId="{97BB5944-642F-40F1-B44E-542CC40EAF31}" destId="{92BFCE76-2521-4B76-BCA6-540D2E59D970}" srcOrd="8" destOrd="0" presId="urn:microsoft.com/office/officeart/2005/8/layout/target3"/>
    <dgm:cxn modelId="{E74A0973-08B1-4080-A839-B5EB7B4D2F68}" type="presParOf" srcId="{97BB5944-642F-40F1-B44E-542CC40EAF31}" destId="{71360708-D0DD-4DDA-9725-1579EDA8F663}"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C27781-E502-4720-B2D7-E754F2297907}"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F68B35F7-C72A-42C2-B120-243AA47A5C0C}">
      <dgm:prSet/>
      <dgm:spPr/>
      <dgm:t>
        <a:bodyPr/>
        <a:lstStyle/>
        <a:p>
          <a:pPr rtl="0"/>
          <a:r>
            <a:rPr lang="en-US"/>
            <a:t>Governing Practices </a:t>
          </a:r>
        </a:p>
      </dgm:t>
    </dgm:pt>
    <dgm:pt modelId="{8491E18B-1507-4FA2-B290-AF58D7CABB4F}" type="parTrans" cxnId="{D10D9869-1ADF-48EC-B570-C71194B37F4F}">
      <dgm:prSet/>
      <dgm:spPr/>
      <dgm:t>
        <a:bodyPr/>
        <a:lstStyle/>
        <a:p>
          <a:endParaRPr lang="en-US"/>
        </a:p>
      </dgm:t>
    </dgm:pt>
    <dgm:pt modelId="{368D4442-0C8D-4EC9-B501-1ACF64F3620D}" type="sibTrans" cxnId="{D10D9869-1ADF-48EC-B570-C71194B37F4F}">
      <dgm:prSet/>
      <dgm:spPr/>
      <dgm:t>
        <a:bodyPr/>
        <a:lstStyle/>
        <a:p>
          <a:endParaRPr lang="en-US"/>
        </a:p>
      </dgm:t>
    </dgm:pt>
    <dgm:pt modelId="{FA261E93-70E1-4633-AD4F-ACED116D8D16}">
      <dgm:prSet/>
      <dgm:spPr/>
      <dgm:t>
        <a:bodyPr/>
        <a:lstStyle/>
        <a:p>
          <a:pPr rtl="0"/>
          <a:r>
            <a:rPr lang="en-US"/>
            <a:t>Welcoming all families. </a:t>
          </a:r>
        </a:p>
      </dgm:t>
    </dgm:pt>
    <dgm:pt modelId="{8203C895-78B2-49E2-B57B-7EE842D9D30D}" type="parTrans" cxnId="{9A2F7B47-7B33-448A-A631-EFE1379DA11D}">
      <dgm:prSet/>
      <dgm:spPr/>
      <dgm:t>
        <a:bodyPr/>
        <a:lstStyle/>
        <a:p>
          <a:endParaRPr lang="en-US"/>
        </a:p>
      </dgm:t>
    </dgm:pt>
    <dgm:pt modelId="{E80D8D7C-EE1F-4294-9FA3-2E1F7BFAEE27}" type="sibTrans" cxnId="{9A2F7B47-7B33-448A-A631-EFE1379DA11D}">
      <dgm:prSet/>
      <dgm:spPr/>
      <dgm:t>
        <a:bodyPr/>
        <a:lstStyle/>
        <a:p>
          <a:endParaRPr lang="en-US"/>
        </a:p>
      </dgm:t>
    </dgm:pt>
    <dgm:pt modelId="{DEBDA938-F4BD-40FA-9375-CE8808C4E5B1}">
      <dgm:prSet/>
      <dgm:spPr/>
      <dgm:t>
        <a:bodyPr/>
        <a:lstStyle/>
        <a:p>
          <a:pPr rtl="0"/>
          <a:r>
            <a:rPr lang="en-US"/>
            <a:t>Communicating effectively.  </a:t>
          </a:r>
        </a:p>
      </dgm:t>
    </dgm:pt>
    <dgm:pt modelId="{8FAD8255-3F2E-424F-B219-ACCC3AB2970C}" type="parTrans" cxnId="{5A029F59-F03C-49AD-A757-D1E0754C9335}">
      <dgm:prSet/>
      <dgm:spPr/>
      <dgm:t>
        <a:bodyPr/>
        <a:lstStyle/>
        <a:p>
          <a:endParaRPr lang="en-US"/>
        </a:p>
      </dgm:t>
    </dgm:pt>
    <dgm:pt modelId="{1A425075-874A-40D0-B141-495EFD746B7B}" type="sibTrans" cxnId="{5A029F59-F03C-49AD-A757-D1E0754C9335}">
      <dgm:prSet/>
      <dgm:spPr/>
      <dgm:t>
        <a:bodyPr/>
        <a:lstStyle/>
        <a:p>
          <a:endParaRPr lang="en-US"/>
        </a:p>
      </dgm:t>
    </dgm:pt>
    <dgm:pt modelId="{D9A96ACF-3D14-4BE1-A099-E0C20F7D152A}">
      <dgm:prSet/>
      <dgm:spPr/>
      <dgm:t>
        <a:bodyPr/>
        <a:lstStyle/>
        <a:p>
          <a:pPr rtl="0"/>
          <a:r>
            <a:rPr lang="en-US"/>
            <a:t>Supporting student well-being and academic success. </a:t>
          </a:r>
        </a:p>
      </dgm:t>
    </dgm:pt>
    <dgm:pt modelId="{32885D45-CC3A-4B82-9488-3F8A82FBEDC8}" type="parTrans" cxnId="{56E26359-8E04-4087-B6CB-E04C506A4F86}">
      <dgm:prSet/>
      <dgm:spPr/>
      <dgm:t>
        <a:bodyPr/>
        <a:lstStyle/>
        <a:p>
          <a:endParaRPr lang="en-US"/>
        </a:p>
      </dgm:t>
    </dgm:pt>
    <dgm:pt modelId="{74B49894-6AB6-431F-ABC0-95412CBAB204}" type="sibTrans" cxnId="{56E26359-8E04-4087-B6CB-E04C506A4F86}">
      <dgm:prSet/>
      <dgm:spPr/>
      <dgm:t>
        <a:bodyPr/>
        <a:lstStyle/>
        <a:p>
          <a:endParaRPr lang="en-US"/>
        </a:p>
      </dgm:t>
    </dgm:pt>
    <dgm:pt modelId="{081B9FF7-EB16-49B5-B852-04AD45168C14}">
      <dgm:prSet/>
      <dgm:spPr/>
      <dgm:t>
        <a:bodyPr/>
        <a:lstStyle/>
        <a:p>
          <a:pPr rtl="0"/>
          <a:r>
            <a:rPr lang="en-US"/>
            <a:t>Speaking up for every child.  </a:t>
          </a:r>
        </a:p>
      </dgm:t>
    </dgm:pt>
    <dgm:pt modelId="{1B6232D3-C241-4A13-9D81-FCF9A734250A}" type="parTrans" cxnId="{AF380D74-7F8C-49D1-9B2B-EF0564620C68}">
      <dgm:prSet/>
      <dgm:spPr/>
      <dgm:t>
        <a:bodyPr/>
        <a:lstStyle/>
        <a:p>
          <a:endParaRPr lang="en-US"/>
        </a:p>
      </dgm:t>
    </dgm:pt>
    <dgm:pt modelId="{D8D9C429-B60F-41E4-8FD9-187DCD1CC0DC}" type="sibTrans" cxnId="{AF380D74-7F8C-49D1-9B2B-EF0564620C68}">
      <dgm:prSet/>
      <dgm:spPr/>
      <dgm:t>
        <a:bodyPr/>
        <a:lstStyle/>
        <a:p>
          <a:endParaRPr lang="en-US"/>
        </a:p>
      </dgm:t>
    </dgm:pt>
    <dgm:pt modelId="{5B9AA5AD-53AE-4BCF-A681-844064E8A650}">
      <dgm:prSet/>
      <dgm:spPr/>
      <dgm:t>
        <a:bodyPr/>
        <a:lstStyle/>
        <a:p>
          <a:pPr rtl="0"/>
          <a:r>
            <a:rPr lang="en-US"/>
            <a:t>Sharing power. </a:t>
          </a:r>
        </a:p>
      </dgm:t>
    </dgm:pt>
    <dgm:pt modelId="{8113BAB0-4341-4C1A-8012-973118ED8551}" type="parTrans" cxnId="{65AE0D2A-0B01-417F-A4BA-8DBFC4F38052}">
      <dgm:prSet/>
      <dgm:spPr/>
      <dgm:t>
        <a:bodyPr/>
        <a:lstStyle/>
        <a:p>
          <a:endParaRPr lang="en-US"/>
        </a:p>
      </dgm:t>
    </dgm:pt>
    <dgm:pt modelId="{3CD80DA9-EDFF-4896-B8E9-8512C0746C9E}" type="sibTrans" cxnId="{65AE0D2A-0B01-417F-A4BA-8DBFC4F38052}">
      <dgm:prSet/>
      <dgm:spPr/>
      <dgm:t>
        <a:bodyPr/>
        <a:lstStyle/>
        <a:p>
          <a:endParaRPr lang="en-US"/>
        </a:p>
      </dgm:t>
    </dgm:pt>
    <dgm:pt modelId="{7B0E1DE6-37DE-43E5-B27C-27DBA1C460B8}">
      <dgm:prSet/>
      <dgm:spPr/>
      <dgm:t>
        <a:bodyPr/>
        <a:lstStyle/>
        <a:p>
          <a:pPr rtl="0"/>
          <a:r>
            <a:rPr lang="en-US"/>
            <a:t>Collaborating with community. </a:t>
          </a:r>
        </a:p>
      </dgm:t>
    </dgm:pt>
    <dgm:pt modelId="{AC2DD58E-CADD-4C4F-B0AC-CE9451B90034}" type="parTrans" cxnId="{55FFA838-8CFB-44B4-8742-0C9998F4F571}">
      <dgm:prSet/>
      <dgm:spPr/>
      <dgm:t>
        <a:bodyPr/>
        <a:lstStyle/>
        <a:p>
          <a:endParaRPr lang="en-US"/>
        </a:p>
      </dgm:t>
    </dgm:pt>
    <dgm:pt modelId="{903BBE9D-D566-4AF2-86EC-B0B98C04AB6D}" type="sibTrans" cxnId="{55FFA838-8CFB-44B4-8742-0C9998F4F571}">
      <dgm:prSet/>
      <dgm:spPr/>
      <dgm:t>
        <a:bodyPr/>
        <a:lstStyle/>
        <a:p>
          <a:endParaRPr lang="en-US"/>
        </a:p>
      </dgm:t>
    </dgm:pt>
    <dgm:pt modelId="{96313381-DD01-4131-8B1B-05AF6EC5228F}">
      <dgm:prSet/>
      <dgm:spPr/>
      <dgm:t>
        <a:bodyPr/>
        <a:lstStyle/>
        <a:p>
          <a:pPr rtl="0"/>
          <a:r>
            <a:rPr lang="en-US"/>
            <a:t>Building the capacity of staff to engage families. </a:t>
          </a:r>
        </a:p>
      </dgm:t>
    </dgm:pt>
    <dgm:pt modelId="{259A6B6A-9698-4A03-B21B-97510D360E54}" type="parTrans" cxnId="{05164222-A8A8-4F6A-AC9A-FCD1F9376C71}">
      <dgm:prSet/>
      <dgm:spPr/>
      <dgm:t>
        <a:bodyPr/>
        <a:lstStyle/>
        <a:p>
          <a:endParaRPr lang="en-US"/>
        </a:p>
      </dgm:t>
    </dgm:pt>
    <dgm:pt modelId="{71DDE6FF-771C-40F6-92D7-1B12055C359D}" type="sibTrans" cxnId="{05164222-A8A8-4F6A-AC9A-FCD1F9376C71}">
      <dgm:prSet/>
      <dgm:spPr/>
      <dgm:t>
        <a:bodyPr/>
        <a:lstStyle/>
        <a:p>
          <a:endParaRPr lang="en-US"/>
        </a:p>
      </dgm:t>
    </dgm:pt>
    <dgm:pt modelId="{EA1F7B12-D90B-47AC-AABA-7EF40FF275F3}" type="pres">
      <dgm:prSet presAssocID="{5FC27781-E502-4720-B2D7-E754F2297907}" presName="Name0" presStyleCnt="0">
        <dgm:presLayoutVars>
          <dgm:dir/>
          <dgm:animLvl val="lvl"/>
          <dgm:resizeHandles val="exact"/>
        </dgm:presLayoutVars>
      </dgm:prSet>
      <dgm:spPr/>
    </dgm:pt>
    <dgm:pt modelId="{649DAA80-E138-48F7-A0C1-2A941F0CB745}" type="pres">
      <dgm:prSet presAssocID="{F68B35F7-C72A-42C2-B120-243AA47A5C0C}" presName="compositeNode" presStyleCnt="0">
        <dgm:presLayoutVars>
          <dgm:bulletEnabled val="1"/>
        </dgm:presLayoutVars>
      </dgm:prSet>
      <dgm:spPr/>
    </dgm:pt>
    <dgm:pt modelId="{E5328C6A-90AE-45F5-8271-30095B48CD0C}" type="pres">
      <dgm:prSet presAssocID="{F68B35F7-C72A-42C2-B120-243AA47A5C0C}" presName="bgRect" presStyleLbl="node1" presStyleIdx="0" presStyleCnt="1"/>
      <dgm:spPr/>
    </dgm:pt>
    <dgm:pt modelId="{DD9F1415-8906-472C-A400-5E74CE2FD721}" type="pres">
      <dgm:prSet presAssocID="{F68B35F7-C72A-42C2-B120-243AA47A5C0C}" presName="parentNode" presStyleLbl="node1" presStyleIdx="0" presStyleCnt="1">
        <dgm:presLayoutVars>
          <dgm:chMax val="0"/>
          <dgm:bulletEnabled val="1"/>
        </dgm:presLayoutVars>
      </dgm:prSet>
      <dgm:spPr/>
    </dgm:pt>
    <dgm:pt modelId="{A5F6C3DB-38B8-40A4-841E-A89704F7FE44}" type="pres">
      <dgm:prSet presAssocID="{F68B35F7-C72A-42C2-B120-243AA47A5C0C}" presName="childNode" presStyleLbl="node1" presStyleIdx="0" presStyleCnt="1">
        <dgm:presLayoutVars>
          <dgm:bulletEnabled val="1"/>
        </dgm:presLayoutVars>
      </dgm:prSet>
      <dgm:spPr/>
    </dgm:pt>
  </dgm:ptLst>
  <dgm:cxnLst>
    <dgm:cxn modelId="{AE3DD50E-9D22-438A-8072-5FE3377A5BE0}" type="presOf" srcId="{081B9FF7-EB16-49B5-B852-04AD45168C14}" destId="{A5F6C3DB-38B8-40A4-841E-A89704F7FE44}" srcOrd="0" destOrd="3" presId="urn:microsoft.com/office/officeart/2005/8/layout/hProcess7"/>
    <dgm:cxn modelId="{05164222-A8A8-4F6A-AC9A-FCD1F9376C71}" srcId="{F68B35F7-C72A-42C2-B120-243AA47A5C0C}" destId="{96313381-DD01-4131-8B1B-05AF6EC5228F}" srcOrd="6" destOrd="0" parTransId="{259A6B6A-9698-4A03-B21B-97510D360E54}" sibTransId="{71DDE6FF-771C-40F6-92D7-1B12055C359D}"/>
    <dgm:cxn modelId="{65AE0D2A-0B01-417F-A4BA-8DBFC4F38052}" srcId="{F68B35F7-C72A-42C2-B120-243AA47A5C0C}" destId="{5B9AA5AD-53AE-4BCF-A681-844064E8A650}" srcOrd="4" destOrd="0" parTransId="{8113BAB0-4341-4C1A-8012-973118ED8551}" sibTransId="{3CD80DA9-EDFF-4896-B8E9-8512C0746C9E}"/>
    <dgm:cxn modelId="{72552231-AC9D-4F9A-A80F-9FF0E8EB0E56}" type="presOf" srcId="{F68B35F7-C72A-42C2-B120-243AA47A5C0C}" destId="{E5328C6A-90AE-45F5-8271-30095B48CD0C}" srcOrd="0" destOrd="0" presId="urn:microsoft.com/office/officeart/2005/8/layout/hProcess7"/>
    <dgm:cxn modelId="{BEB53F33-5967-476C-94A8-C1E1C99F6D0E}" type="presOf" srcId="{5FC27781-E502-4720-B2D7-E754F2297907}" destId="{EA1F7B12-D90B-47AC-AABA-7EF40FF275F3}" srcOrd="0" destOrd="0" presId="urn:microsoft.com/office/officeart/2005/8/layout/hProcess7"/>
    <dgm:cxn modelId="{55FFA838-8CFB-44B4-8742-0C9998F4F571}" srcId="{F68B35F7-C72A-42C2-B120-243AA47A5C0C}" destId="{7B0E1DE6-37DE-43E5-B27C-27DBA1C460B8}" srcOrd="5" destOrd="0" parTransId="{AC2DD58E-CADD-4C4F-B0AC-CE9451B90034}" sibTransId="{903BBE9D-D566-4AF2-86EC-B0B98C04AB6D}"/>
    <dgm:cxn modelId="{9A2F7B47-7B33-448A-A631-EFE1379DA11D}" srcId="{F68B35F7-C72A-42C2-B120-243AA47A5C0C}" destId="{FA261E93-70E1-4633-AD4F-ACED116D8D16}" srcOrd="0" destOrd="0" parTransId="{8203C895-78B2-49E2-B57B-7EE842D9D30D}" sibTransId="{E80D8D7C-EE1F-4294-9FA3-2E1F7BFAEE27}"/>
    <dgm:cxn modelId="{D10D9869-1ADF-48EC-B570-C71194B37F4F}" srcId="{5FC27781-E502-4720-B2D7-E754F2297907}" destId="{F68B35F7-C72A-42C2-B120-243AA47A5C0C}" srcOrd="0" destOrd="0" parTransId="{8491E18B-1507-4FA2-B290-AF58D7CABB4F}" sibTransId="{368D4442-0C8D-4EC9-B501-1ACF64F3620D}"/>
    <dgm:cxn modelId="{AF380D74-7F8C-49D1-9B2B-EF0564620C68}" srcId="{F68B35F7-C72A-42C2-B120-243AA47A5C0C}" destId="{081B9FF7-EB16-49B5-B852-04AD45168C14}" srcOrd="3" destOrd="0" parTransId="{1B6232D3-C241-4A13-9D81-FCF9A734250A}" sibTransId="{D8D9C429-B60F-41E4-8FD9-187DCD1CC0DC}"/>
    <dgm:cxn modelId="{56E26359-8E04-4087-B6CB-E04C506A4F86}" srcId="{F68B35F7-C72A-42C2-B120-243AA47A5C0C}" destId="{D9A96ACF-3D14-4BE1-A099-E0C20F7D152A}" srcOrd="2" destOrd="0" parTransId="{32885D45-CC3A-4B82-9488-3F8A82FBEDC8}" sibTransId="{74B49894-6AB6-431F-ABC0-95412CBAB204}"/>
    <dgm:cxn modelId="{5A029F59-F03C-49AD-A757-D1E0754C9335}" srcId="{F68B35F7-C72A-42C2-B120-243AA47A5C0C}" destId="{DEBDA938-F4BD-40FA-9375-CE8808C4E5B1}" srcOrd="1" destOrd="0" parTransId="{8FAD8255-3F2E-424F-B219-ACCC3AB2970C}" sibTransId="{1A425075-874A-40D0-B141-495EFD746B7B}"/>
    <dgm:cxn modelId="{815529A1-A9F2-4725-A0C1-14A2F7C3EBC3}" type="presOf" srcId="{DEBDA938-F4BD-40FA-9375-CE8808C4E5B1}" destId="{A5F6C3DB-38B8-40A4-841E-A89704F7FE44}" srcOrd="0" destOrd="1" presId="urn:microsoft.com/office/officeart/2005/8/layout/hProcess7"/>
    <dgm:cxn modelId="{E80A4AA2-FFA3-4D3D-885E-C60249D60F18}" type="presOf" srcId="{FA261E93-70E1-4633-AD4F-ACED116D8D16}" destId="{A5F6C3DB-38B8-40A4-841E-A89704F7FE44}" srcOrd="0" destOrd="0" presId="urn:microsoft.com/office/officeart/2005/8/layout/hProcess7"/>
    <dgm:cxn modelId="{B18357B2-81CF-4EC7-9001-055B73A376B6}" type="presOf" srcId="{D9A96ACF-3D14-4BE1-A099-E0C20F7D152A}" destId="{A5F6C3DB-38B8-40A4-841E-A89704F7FE44}" srcOrd="0" destOrd="2" presId="urn:microsoft.com/office/officeart/2005/8/layout/hProcess7"/>
    <dgm:cxn modelId="{1CBD32C2-42EC-42C6-9504-A4813148C611}" type="presOf" srcId="{5B9AA5AD-53AE-4BCF-A681-844064E8A650}" destId="{A5F6C3DB-38B8-40A4-841E-A89704F7FE44}" srcOrd="0" destOrd="4" presId="urn:microsoft.com/office/officeart/2005/8/layout/hProcess7"/>
    <dgm:cxn modelId="{E5A809E0-1DE7-4359-B72E-C1583847ED8E}" type="presOf" srcId="{96313381-DD01-4131-8B1B-05AF6EC5228F}" destId="{A5F6C3DB-38B8-40A4-841E-A89704F7FE44}" srcOrd="0" destOrd="6" presId="urn:microsoft.com/office/officeart/2005/8/layout/hProcess7"/>
    <dgm:cxn modelId="{5AA45DE0-DD1C-49C2-AC50-C37B887E806D}" type="presOf" srcId="{F68B35F7-C72A-42C2-B120-243AA47A5C0C}" destId="{DD9F1415-8906-472C-A400-5E74CE2FD721}" srcOrd="1" destOrd="0" presId="urn:microsoft.com/office/officeart/2005/8/layout/hProcess7"/>
    <dgm:cxn modelId="{BB9CA9FC-1B76-4602-BF8D-99AE6663856A}" type="presOf" srcId="{7B0E1DE6-37DE-43E5-B27C-27DBA1C460B8}" destId="{A5F6C3DB-38B8-40A4-841E-A89704F7FE44}" srcOrd="0" destOrd="5" presId="urn:microsoft.com/office/officeart/2005/8/layout/hProcess7"/>
    <dgm:cxn modelId="{B60F96E7-C1E4-4D39-B8A8-852E5B9AAF49}" type="presParOf" srcId="{EA1F7B12-D90B-47AC-AABA-7EF40FF275F3}" destId="{649DAA80-E138-48F7-A0C1-2A941F0CB745}" srcOrd="0" destOrd="0" presId="urn:microsoft.com/office/officeart/2005/8/layout/hProcess7"/>
    <dgm:cxn modelId="{C488B5D2-5C2F-472C-9B04-7C776686FCAD}" type="presParOf" srcId="{649DAA80-E138-48F7-A0C1-2A941F0CB745}" destId="{E5328C6A-90AE-45F5-8271-30095B48CD0C}" srcOrd="0" destOrd="0" presId="urn:microsoft.com/office/officeart/2005/8/layout/hProcess7"/>
    <dgm:cxn modelId="{09735161-0A59-4901-B4EB-FB03638F419F}" type="presParOf" srcId="{649DAA80-E138-48F7-A0C1-2A941F0CB745}" destId="{DD9F1415-8906-472C-A400-5E74CE2FD721}" srcOrd="1" destOrd="0" presId="urn:microsoft.com/office/officeart/2005/8/layout/hProcess7"/>
    <dgm:cxn modelId="{2D94B6CF-E31B-4EAA-8B64-89010B2189DF}" type="presParOf" srcId="{649DAA80-E138-48F7-A0C1-2A941F0CB745}" destId="{A5F6C3DB-38B8-40A4-841E-A89704F7FE44}"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49EC62-6AC7-4023-BCFF-AD32883070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B7E9C81-F08A-4C8B-81F1-FF2E6C81EDA0}">
      <dgm:prSet/>
      <dgm:spPr/>
      <dgm:t>
        <a:bodyPr>
          <a:scene3d>
            <a:camera prst="orthographicFront"/>
            <a:lightRig rig="threePt" dir="t"/>
          </a:scene3d>
          <a:sp3d prstMaterial="dkEdge"/>
        </a:bodyPr>
        <a:lstStyle/>
        <a:p>
          <a:pPr rtl="0"/>
          <a:r>
            <a:rPr lang="en-US"/>
            <a:t>Individual report card on your child’s progress</a:t>
          </a:r>
        </a:p>
      </dgm:t>
    </dgm:pt>
    <dgm:pt modelId="{64DBB662-6DA5-4B46-8F92-CEFEFABAC61A}" type="parTrans" cxnId="{D4F2A994-CDC5-4B95-9F25-6F96E4CFF90C}">
      <dgm:prSet/>
      <dgm:spPr/>
      <dgm:t>
        <a:bodyPr/>
        <a:lstStyle/>
        <a:p>
          <a:endParaRPr lang="en-US"/>
        </a:p>
      </dgm:t>
    </dgm:pt>
    <dgm:pt modelId="{544E3BF0-664B-4489-AF79-ACFFD952D79F}" type="sibTrans" cxnId="{D4F2A994-CDC5-4B95-9F25-6F96E4CFF90C}">
      <dgm:prSet/>
      <dgm:spPr/>
      <dgm:t>
        <a:bodyPr/>
        <a:lstStyle/>
        <a:p>
          <a:endParaRPr lang="en-US"/>
        </a:p>
      </dgm:t>
    </dgm:pt>
    <dgm:pt modelId="{52DBFDC8-20A4-43A5-92B3-F77C1AA1BD70}">
      <dgm:prSet/>
      <dgm:spPr/>
      <dgm:t>
        <a:bodyPr>
          <a:scene3d>
            <a:camera prst="orthographicFront"/>
            <a:lightRig rig="threePt" dir="t"/>
          </a:scene3d>
          <a:sp3d prstMaterial="dkEdge"/>
        </a:bodyPr>
        <a:lstStyle/>
        <a:p>
          <a:pPr rtl="0"/>
          <a:r>
            <a:rPr lang="en-US"/>
            <a:t>Information on State and local assessments</a:t>
          </a:r>
        </a:p>
      </dgm:t>
    </dgm:pt>
    <dgm:pt modelId="{605D67E9-B84F-4D65-A09A-8ADE05CBB451}" type="parTrans" cxnId="{1182B51B-47BE-4F1C-B333-C4E43DD73004}">
      <dgm:prSet/>
      <dgm:spPr/>
      <dgm:t>
        <a:bodyPr/>
        <a:lstStyle/>
        <a:p>
          <a:endParaRPr lang="en-US"/>
        </a:p>
      </dgm:t>
    </dgm:pt>
    <dgm:pt modelId="{6536EBF0-3691-4C62-812F-85C750C7C4BB}" type="sibTrans" cxnId="{1182B51B-47BE-4F1C-B333-C4E43DD73004}">
      <dgm:prSet/>
      <dgm:spPr/>
      <dgm:t>
        <a:bodyPr/>
        <a:lstStyle/>
        <a:p>
          <a:endParaRPr lang="en-US"/>
        </a:p>
      </dgm:t>
    </dgm:pt>
    <dgm:pt modelId="{1855AD93-DE96-419A-8A2B-037E81219C9B}">
      <dgm:prSet/>
      <dgm:spPr/>
      <dgm:t>
        <a:bodyPr>
          <a:scene3d>
            <a:camera prst="orthographicFront"/>
            <a:lightRig rig="threePt" dir="t"/>
          </a:scene3d>
          <a:sp3d prstMaterial="dkEdge"/>
        </a:bodyPr>
        <a:lstStyle/>
        <a:p>
          <a:pPr rtl="0"/>
          <a:r>
            <a:rPr lang="en-US"/>
            <a:t>Right of parents to become involved in the school’s programs and how to do so</a:t>
          </a:r>
        </a:p>
      </dgm:t>
    </dgm:pt>
    <dgm:pt modelId="{BD47AD92-6416-40F9-82E1-53711B428752}" type="parTrans" cxnId="{A9976D05-E893-4CC1-B2B5-088248766B45}">
      <dgm:prSet/>
      <dgm:spPr/>
      <dgm:t>
        <a:bodyPr/>
        <a:lstStyle/>
        <a:p>
          <a:endParaRPr lang="en-US"/>
        </a:p>
      </dgm:t>
    </dgm:pt>
    <dgm:pt modelId="{A2D2F042-A764-4D7B-BECE-6134952C5DCA}" type="sibTrans" cxnId="{A9976D05-E893-4CC1-B2B5-088248766B45}">
      <dgm:prSet/>
      <dgm:spPr/>
      <dgm:t>
        <a:bodyPr/>
        <a:lstStyle/>
        <a:p>
          <a:endParaRPr lang="en-US"/>
        </a:p>
      </dgm:t>
    </dgm:pt>
    <dgm:pt modelId="{7C5B3482-A039-4657-944A-AD42DBCDF9B4}">
      <dgm:prSet/>
      <dgm:spPr/>
      <dgm:t>
        <a:bodyPr>
          <a:scene3d>
            <a:camera prst="orthographicFront"/>
            <a:lightRig rig="threePt" dir="t"/>
          </a:scene3d>
          <a:sp3d prstMaterial="dkEdge"/>
        </a:bodyPr>
        <a:lstStyle/>
        <a:p>
          <a:pPr rtl="0"/>
          <a:r>
            <a:rPr lang="en-US"/>
            <a:t>Subject matter assessed</a:t>
          </a:r>
        </a:p>
      </dgm:t>
    </dgm:pt>
    <dgm:pt modelId="{11028731-0432-474E-9B0B-69E0A3875483}" type="parTrans" cxnId="{B215CDF9-5991-4E39-8FA3-EAAB99C2A13A}">
      <dgm:prSet/>
      <dgm:spPr/>
      <dgm:t>
        <a:bodyPr/>
        <a:lstStyle/>
        <a:p>
          <a:endParaRPr lang="en-US"/>
        </a:p>
      </dgm:t>
    </dgm:pt>
    <dgm:pt modelId="{38C9F141-53DF-4494-8F0C-B5EB2294BE4F}" type="sibTrans" cxnId="{B215CDF9-5991-4E39-8FA3-EAAB99C2A13A}">
      <dgm:prSet/>
      <dgm:spPr/>
      <dgm:t>
        <a:bodyPr/>
        <a:lstStyle/>
        <a:p>
          <a:endParaRPr lang="en-US"/>
        </a:p>
      </dgm:t>
    </dgm:pt>
    <dgm:pt modelId="{939952B5-073A-4946-B61F-AC10FAE0E43D}">
      <dgm:prSet/>
      <dgm:spPr/>
      <dgm:t>
        <a:bodyPr>
          <a:scene3d>
            <a:camera prst="orthographicFront"/>
            <a:lightRig rig="threePt" dir="t"/>
          </a:scene3d>
          <a:sp3d prstMaterial="dkEdge"/>
        </a:bodyPr>
        <a:lstStyle/>
        <a:p>
          <a:pPr rtl="0"/>
          <a:r>
            <a:rPr lang="en-US"/>
            <a:t>Purpose of the assessment</a:t>
          </a:r>
        </a:p>
      </dgm:t>
    </dgm:pt>
    <dgm:pt modelId="{937BA257-B523-48C2-8D3D-AA32F3D8D8CE}" type="parTrans" cxnId="{EF1B4281-4E7B-4E35-AF7A-BB25910A5F9B}">
      <dgm:prSet/>
      <dgm:spPr/>
      <dgm:t>
        <a:bodyPr/>
        <a:lstStyle/>
        <a:p>
          <a:endParaRPr lang="en-US"/>
        </a:p>
      </dgm:t>
    </dgm:pt>
    <dgm:pt modelId="{31BB7D61-0E4F-4384-BBB8-B456D43FE710}" type="sibTrans" cxnId="{EF1B4281-4E7B-4E35-AF7A-BB25910A5F9B}">
      <dgm:prSet/>
      <dgm:spPr/>
      <dgm:t>
        <a:bodyPr/>
        <a:lstStyle/>
        <a:p>
          <a:endParaRPr lang="en-US"/>
        </a:p>
      </dgm:t>
    </dgm:pt>
    <dgm:pt modelId="{6BD03FA2-DDCE-4879-B59F-EDF9531711D2}">
      <dgm:prSet/>
      <dgm:spPr/>
      <dgm:t>
        <a:bodyPr>
          <a:scene3d>
            <a:camera prst="orthographicFront"/>
            <a:lightRig rig="threePt" dir="t"/>
          </a:scene3d>
          <a:sp3d prstMaterial="dkEdge"/>
        </a:bodyPr>
        <a:lstStyle/>
        <a:p>
          <a:pPr rtl="0"/>
          <a:endParaRPr lang="en-US" dirty="0"/>
        </a:p>
      </dgm:t>
    </dgm:pt>
    <dgm:pt modelId="{A45C5EAC-7960-422E-9FD4-00F3E2E15942}" type="parTrans" cxnId="{B3B55F3E-9893-41CB-B1C6-8DB4EC931DD3}">
      <dgm:prSet/>
      <dgm:spPr/>
      <dgm:t>
        <a:bodyPr/>
        <a:lstStyle/>
        <a:p>
          <a:endParaRPr lang="en-US"/>
        </a:p>
      </dgm:t>
    </dgm:pt>
    <dgm:pt modelId="{756E9C35-1CEC-49DE-BB35-7641527FDFCD}" type="sibTrans" cxnId="{B3B55F3E-9893-41CB-B1C6-8DB4EC931DD3}">
      <dgm:prSet/>
      <dgm:spPr/>
      <dgm:t>
        <a:bodyPr/>
        <a:lstStyle/>
        <a:p>
          <a:endParaRPr lang="en-US"/>
        </a:p>
      </dgm:t>
    </dgm:pt>
    <dgm:pt modelId="{3107663A-91FB-4172-8EA8-7D5D763CDFC0}">
      <dgm:prSet/>
      <dgm:spPr/>
      <dgm:t>
        <a:bodyPr>
          <a:scene3d>
            <a:camera prst="orthographicFront"/>
            <a:lightRig rig="threePt" dir="t"/>
          </a:scene3d>
          <a:sp3d prstMaterial="dkEdge"/>
        </a:bodyPr>
        <a:lstStyle/>
        <a:p>
          <a:pPr rtl="0"/>
          <a:r>
            <a:rPr lang="en-US" dirty="0"/>
            <a:t>Flexible Virtual meetings</a:t>
          </a:r>
        </a:p>
      </dgm:t>
    </dgm:pt>
    <dgm:pt modelId="{C7D4412A-1658-4C60-B401-61981BE2726C}" type="parTrans" cxnId="{40608775-411B-4859-B5EE-E334FA1035FB}">
      <dgm:prSet/>
      <dgm:spPr/>
      <dgm:t>
        <a:bodyPr/>
        <a:lstStyle/>
        <a:p>
          <a:endParaRPr lang="en-US"/>
        </a:p>
      </dgm:t>
    </dgm:pt>
    <dgm:pt modelId="{361C9CB5-62E8-4528-B6EC-8DAE11B1CED4}" type="sibTrans" cxnId="{40608775-411B-4859-B5EE-E334FA1035FB}">
      <dgm:prSet/>
      <dgm:spPr/>
      <dgm:t>
        <a:bodyPr/>
        <a:lstStyle/>
        <a:p>
          <a:endParaRPr lang="en-US"/>
        </a:p>
      </dgm:t>
    </dgm:pt>
    <dgm:pt modelId="{0C9A37E6-E250-4151-B145-2E1BAB8E3945}">
      <dgm:prSet/>
      <dgm:spPr/>
      <dgm:t>
        <a:bodyPr>
          <a:scene3d>
            <a:camera prst="orthographicFront"/>
            <a:lightRig rig="threePt" dir="t"/>
          </a:scene3d>
          <a:sp3d prstMaterial="dkEdge"/>
        </a:bodyPr>
        <a:lstStyle/>
        <a:p>
          <a:pPr rtl="0"/>
          <a:r>
            <a:rPr lang="en-US"/>
            <a:t>Monthly meetings</a:t>
          </a:r>
        </a:p>
      </dgm:t>
    </dgm:pt>
    <dgm:pt modelId="{75568AF6-4F86-4B8F-836A-BDFA39597DFA}" type="parTrans" cxnId="{E4D05FE1-EF31-4BB5-AD0B-38469CEABE81}">
      <dgm:prSet/>
      <dgm:spPr/>
      <dgm:t>
        <a:bodyPr/>
        <a:lstStyle/>
        <a:p>
          <a:endParaRPr lang="en-US"/>
        </a:p>
      </dgm:t>
    </dgm:pt>
    <dgm:pt modelId="{B80AB46D-91E4-4A3F-8D3C-FFD571DC8A7F}" type="sibTrans" cxnId="{E4D05FE1-EF31-4BB5-AD0B-38469CEABE81}">
      <dgm:prSet/>
      <dgm:spPr/>
      <dgm:t>
        <a:bodyPr/>
        <a:lstStyle/>
        <a:p>
          <a:endParaRPr lang="en-US"/>
        </a:p>
      </dgm:t>
    </dgm:pt>
    <dgm:pt modelId="{8AF41089-138E-40C0-94A6-91FC089B1F22}">
      <dgm:prSet/>
      <dgm:spPr/>
      <dgm:t>
        <a:bodyPr>
          <a:scene3d>
            <a:camera prst="orthographicFront"/>
            <a:lightRig rig="threePt" dir="t"/>
          </a:scene3d>
          <a:sp3d prstMaterial="dkEdge"/>
        </a:bodyPr>
        <a:lstStyle/>
        <a:p>
          <a:pPr rtl="0"/>
          <a:r>
            <a:rPr lang="en-US" dirty="0"/>
            <a:t>Fall &amp; Spring Conferences</a:t>
          </a:r>
        </a:p>
      </dgm:t>
    </dgm:pt>
    <dgm:pt modelId="{4BFF4A85-05A1-416D-9A9A-19E7FE207F35}" type="parTrans" cxnId="{FC057907-4F78-4445-8DBE-F18A2F306C6F}">
      <dgm:prSet/>
      <dgm:spPr/>
      <dgm:t>
        <a:bodyPr/>
        <a:lstStyle/>
        <a:p>
          <a:endParaRPr lang="en-US"/>
        </a:p>
      </dgm:t>
    </dgm:pt>
    <dgm:pt modelId="{54FED1B9-8901-494B-A5BE-3E1F83B6E3A5}" type="sibTrans" cxnId="{FC057907-4F78-4445-8DBE-F18A2F306C6F}">
      <dgm:prSet/>
      <dgm:spPr/>
      <dgm:t>
        <a:bodyPr/>
        <a:lstStyle/>
        <a:p>
          <a:endParaRPr lang="en-US"/>
        </a:p>
      </dgm:t>
    </dgm:pt>
    <dgm:pt modelId="{EA738740-A602-4196-B4A4-50FAA682EB09}" type="pres">
      <dgm:prSet presAssocID="{FB49EC62-6AC7-4023-BCFF-AD328830706D}" presName="linear" presStyleCnt="0">
        <dgm:presLayoutVars>
          <dgm:dir/>
          <dgm:animLvl val="lvl"/>
          <dgm:resizeHandles val="exact"/>
        </dgm:presLayoutVars>
      </dgm:prSet>
      <dgm:spPr/>
    </dgm:pt>
    <dgm:pt modelId="{6E1FBD61-E01A-4C1F-97E0-8679B3C75F12}" type="pres">
      <dgm:prSet presAssocID="{BB7E9C81-F08A-4C8B-81F1-FF2E6C81EDA0}" presName="parentLin" presStyleCnt="0"/>
      <dgm:spPr/>
    </dgm:pt>
    <dgm:pt modelId="{52D99710-C024-4038-8C9B-A8783CE08143}" type="pres">
      <dgm:prSet presAssocID="{BB7E9C81-F08A-4C8B-81F1-FF2E6C81EDA0}" presName="parentLeftMargin" presStyleLbl="node1" presStyleIdx="0" presStyleCnt="3"/>
      <dgm:spPr/>
    </dgm:pt>
    <dgm:pt modelId="{EF9344DB-5678-4999-83F2-6168A0442974}" type="pres">
      <dgm:prSet presAssocID="{BB7E9C81-F08A-4C8B-81F1-FF2E6C81EDA0}" presName="parentText" presStyleLbl="node1" presStyleIdx="0" presStyleCnt="3">
        <dgm:presLayoutVars>
          <dgm:chMax val="0"/>
          <dgm:bulletEnabled val="1"/>
        </dgm:presLayoutVars>
      </dgm:prSet>
      <dgm:spPr/>
    </dgm:pt>
    <dgm:pt modelId="{7C2E164D-82BC-4263-9162-A4542AAA07E0}" type="pres">
      <dgm:prSet presAssocID="{BB7E9C81-F08A-4C8B-81F1-FF2E6C81EDA0}" presName="negativeSpace" presStyleCnt="0"/>
      <dgm:spPr/>
    </dgm:pt>
    <dgm:pt modelId="{FF953F03-516A-44BA-9293-495AAED95FF2}" type="pres">
      <dgm:prSet presAssocID="{BB7E9C81-F08A-4C8B-81F1-FF2E6C81EDA0}" presName="childText" presStyleLbl="conFgAcc1" presStyleIdx="0" presStyleCnt="3">
        <dgm:presLayoutVars>
          <dgm:bulletEnabled val="1"/>
        </dgm:presLayoutVars>
      </dgm:prSet>
      <dgm:spPr/>
    </dgm:pt>
    <dgm:pt modelId="{2E268979-A5AB-4F8D-B939-682EBDF25072}" type="pres">
      <dgm:prSet presAssocID="{544E3BF0-664B-4489-AF79-ACFFD952D79F}" presName="spaceBetweenRectangles" presStyleCnt="0"/>
      <dgm:spPr/>
    </dgm:pt>
    <dgm:pt modelId="{4D0E519A-AF7E-4884-96ED-D65AA865CA31}" type="pres">
      <dgm:prSet presAssocID="{52DBFDC8-20A4-43A5-92B3-F77C1AA1BD70}" presName="parentLin" presStyleCnt="0"/>
      <dgm:spPr/>
    </dgm:pt>
    <dgm:pt modelId="{2FD0A723-1F92-4EC6-83E7-C77EC4DC3639}" type="pres">
      <dgm:prSet presAssocID="{52DBFDC8-20A4-43A5-92B3-F77C1AA1BD70}" presName="parentLeftMargin" presStyleLbl="node1" presStyleIdx="0" presStyleCnt="3"/>
      <dgm:spPr/>
    </dgm:pt>
    <dgm:pt modelId="{7784FC06-0571-4F4D-9D93-703E240F1364}" type="pres">
      <dgm:prSet presAssocID="{52DBFDC8-20A4-43A5-92B3-F77C1AA1BD70}" presName="parentText" presStyleLbl="node1" presStyleIdx="1" presStyleCnt="3">
        <dgm:presLayoutVars>
          <dgm:chMax val="0"/>
          <dgm:bulletEnabled val="1"/>
        </dgm:presLayoutVars>
      </dgm:prSet>
      <dgm:spPr/>
    </dgm:pt>
    <dgm:pt modelId="{BC7E77B9-9BDC-4498-B4F4-8D56201DB107}" type="pres">
      <dgm:prSet presAssocID="{52DBFDC8-20A4-43A5-92B3-F77C1AA1BD70}" presName="negativeSpace" presStyleCnt="0"/>
      <dgm:spPr/>
    </dgm:pt>
    <dgm:pt modelId="{0EB541F6-2C25-49F6-87E0-B594657CCEB5}" type="pres">
      <dgm:prSet presAssocID="{52DBFDC8-20A4-43A5-92B3-F77C1AA1BD70}" presName="childText" presStyleLbl="conFgAcc1" presStyleIdx="1" presStyleCnt="3">
        <dgm:presLayoutVars>
          <dgm:bulletEnabled val="1"/>
        </dgm:presLayoutVars>
      </dgm:prSet>
      <dgm:spPr/>
    </dgm:pt>
    <dgm:pt modelId="{665DC5BB-FA8B-4F2C-A12F-A87209A3511F}" type="pres">
      <dgm:prSet presAssocID="{6536EBF0-3691-4C62-812F-85C750C7C4BB}" presName="spaceBetweenRectangles" presStyleCnt="0"/>
      <dgm:spPr/>
    </dgm:pt>
    <dgm:pt modelId="{A458FC05-75A9-45EA-8A8C-B320B1A86BA8}" type="pres">
      <dgm:prSet presAssocID="{1855AD93-DE96-419A-8A2B-037E81219C9B}" presName="parentLin" presStyleCnt="0"/>
      <dgm:spPr/>
    </dgm:pt>
    <dgm:pt modelId="{11A495ED-ACA3-45AA-982D-40941029CED8}" type="pres">
      <dgm:prSet presAssocID="{1855AD93-DE96-419A-8A2B-037E81219C9B}" presName="parentLeftMargin" presStyleLbl="node1" presStyleIdx="1" presStyleCnt="3"/>
      <dgm:spPr/>
    </dgm:pt>
    <dgm:pt modelId="{0BE75DB3-3839-4AAA-82DE-5732154C68DF}" type="pres">
      <dgm:prSet presAssocID="{1855AD93-DE96-419A-8A2B-037E81219C9B}" presName="parentText" presStyleLbl="node1" presStyleIdx="2" presStyleCnt="3">
        <dgm:presLayoutVars>
          <dgm:chMax val="0"/>
          <dgm:bulletEnabled val="1"/>
        </dgm:presLayoutVars>
      </dgm:prSet>
      <dgm:spPr/>
    </dgm:pt>
    <dgm:pt modelId="{0F5BD9BC-6691-4F97-88E1-E8DD9BE6F19D}" type="pres">
      <dgm:prSet presAssocID="{1855AD93-DE96-419A-8A2B-037E81219C9B}" presName="negativeSpace" presStyleCnt="0"/>
      <dgm:spPr/>
    </dgm:pt>
    <dgm:pt modelId="{EA902F39-7276-4C60-AC8E-9B0C127653DF}" type="pres">
      <dgm:prSet presAssocID="{1855AD93-DE96-419A-8A2B-037E81219C9B}" presName="childText" presStyleLbl="conFgAcc1" presStyleIdx="2" presStyleCnt="3" custLinFactNeighborX="-624" custLinFactNeighborY="12100">
        <dgm:presLayoutVars>
          <dgm:bulletEnabled val="1"/>
        </dgm:presLayoutVars>
      </dgm:prSet>
      <dgm:spPr/>
    </dgm:pt>
  </dgm:ptLst>
  <dgm:cxnLst>
    <dgm:cxn modelId="{A9976D05-E893-4CC1-B2B5-088248766B45}" srcId="{FB49EC62-6AC7-4023-BCFF-AD328830706D}" destId="{1855AD93-DE96-419A-8A2B-037E81219C9B}" srcOrd="2" destOrd="0" parTransId="{BD47AD92-6416-40F9-82E1-53711B428752}" sibTransId="{A2D2F042-A764-4D7B-BECE-6134952C5DCA}"/>
    <dgm:cxn modelId="{FC057907-4F78-4445-8DBE-F18A2F306C6F}" srcId="{1855AD93-DE96-419A-8A2B-037E81219C9B}" destId="{8AF41089-138E-40C0-94A6-91FC089B1F22}" srcOrd="3" destOrd="0" parTransId="{4BFF4A85-05A1-416D-9A9A-19E7FE207F35}" sibTransId="{54FED1B9-8901-494B-A5BE-3E1F83B6E3A5}"/>
    <dgm:cxn modelId="{6F3BFC0F-31CB-41BA-BF66-74ED4989A83A}" type="presOf" srcId="{1855AD93-DE96-419A-8A2B-037E81219C9B}" destId="{0BE75DB3-3839-4AAA-82DE-5732154C68DF}" srcOrd="1" destOrd="0" presId="urn:microsoft.com/office/officeart/2005/8/layout/list1"/>
    <dgm:cxn modelId="{A9C4C416-0830-4AC7-9118-038D4042E87B}" type="presOf" srcId="{FB49EC62-6AC7-4023-BCFF-AD328830706D}" destId="{EA738740-A602-4196-B4A4-50FAA682EB09}" srcOrd="0" destOrd="0" presId="urn:microsoft.com/office/officeart/2005/8/layout/list1"/>
    <dgm:cxn modelId="{1182B51B-47BE-4F1C-B333-C4E43DD73004}" srcId="{FB49EC62-6AC7-4023-BCFF-AD328830706D}" destId="{52DBFDC8-20A4-43A5-92B3-F77C1AA1BD70}" srcOrd="1" destOrd="0" parTransId="{605D67E9-B84F-4D65-A09A-8ADE05CBB451}" sibTransId="{6536EBF0-3691-4C62-812F-85C750C7C4BB}"/>
    <dgm:cxn modelId="{1B86741F-A7A6-4EC7-93B6-3FCF3F0B3B6E}" type="presOf" srcId="{BB7E9C81-F08A-4C8B-81F1-FF2E6C81EDA0}" destId="{52D99710-C024-4038-8C9B-A8783CE08143}" srcOrd="0" destOrd="0" presId="urn:microsoft.com/office/officeart/2005/8/layout/list1"/>
    <dgm:cxn modelId="{CDBC5628-F051-4847-9C34-02BC73F4C965}" type="presOf" srcId="{52DBFDC8-20A4-43A5-92B3-F77C1AA1BD70}" destId="{2FD0A723-1F92-4EC6-83E7-C77EC4DC3639}" srcOrd="0" destOrd="0" presId="urn:microsoft.com/office/officeart/2005/8/layout/list1"/>
    <dgm:cxn modelId="{B3B55F3E-9893-41CB-B1C6-8DB4EC931DD3}" srcId="{1855AD93-DE96-419A-8A2B-037E81219C9B}" destId="{6BD03FA2-DDCE-4879-B59F-EDF9531711D2}" srcOrd="0" destOrd="0" parTransId="{A45C5EAC-7960-422E-9FD4-00F3E2E15942}" sibTransId="{756E9C35-1CEC-49DE-BB35-7641527FDFCD}"/>
    <dgm:cxn modelId="{95531246-4CC1-4E68-857A-88548EE94F8B}" type="presOf" srcId="{6BD03FA2-DDCE-4879-B59F-EDF9531711D2}" destId="{EA902F39-7276-4C60-AC8E-9B0C127653DF}" srcOrd="0" destOrd="0" presId="urn:microsoft.com/office/officeart/2005/8/layout/list1"/>
    <dgm:cxn modelId="{4455876D-A5FA-4BBE-8A58-71DDCD12F906}" type="presOf" srcId="{1855AD93-DE96-419A-8A2B-037E81219C9B}" destId="{11A495ED-ACA3-45AA-982D-40941029CED8}" srcOrd="0" destOrd="0" presId="urn:microsoft.com/office/officeart/2005/8/layout/list1"/>
    <dgm:cxn modelId="{896E8270-8778-47A8-9067-40DD84F9DEAA}" type="presOf" srcId="{52DBFDC8-20A4-43A5-92B3-F77C1AA1BD70}" destId="{7784FC06-0571-4F4D-9D93-703E240F1364}" srcOrd="1" destOrd="0" presId="urn:microsoft.com/office/officeart/2005/8/layout/list1"/>
    <dgm:cxn modelId="{62ABF152-900C-4CC5-9EAB-13CB1C3BBBBD}" type="presOf" srcId="{939952B5-073A-4946-B61F-AC10FAE0E43D}" destId="{0EB541F6-2C25-49F6-87E0-B594657CCEB5}" srcOrd="0" destOrd="1" presId="urn:microsoft.com/office/officeart/2005/8/layout/list1"/>
    <dgm:cxn modelId="{40608775-411B-4859-B5EE-E334FA1035FB}" srcId="{1855AD93-DE96-419A-8A2B-037E81219C9B}" destId="{3107663A-91FB-4172-8EA8-7D5D763CDFC0}" srcOrd="1" destOrd="0" parTransId="{C7D4412A-1658-4C60-B401-61981BE2726C}" sibTransId="{361C9CB5-62E8-4528-B6EC-8DAE11B1CED4}"/>
    <dgm:cxn modelId="{A70AA77C-66D0-4EE9-B610-062897408F30}" type="presOf" srcId="{3107663A-91FB-4172-8EA8-7D5D763CDFC0}" destId="{EA902F39-7276-4C60-AC8E-9B0C127653DF}" srcOrd="0" destOrd="1" presId="urn:microsoft.com/office/officeart/2005/8/layout/list1"/>
    <dgm:cxn modelId="{E49BCA7E-92FC-4497-9B3C-877F0DEDE5AB}" type="presOf" srcId="{8AF41089-138E-40C0-94A6-91FC089B1F22}" destId="{EA902F39-7276-4C60-AC8E-9B0C127653DF}" srcOrd="0" destOrd="3" presId="urn:microsoft.com/office/officeart/2005/8/layout/list1"/>
    <dgm:cxn modelId="{EF1B4281-4E7B-4E35-AF7A-BB25910A5F9B}" srcId="{52DBFDC8-20A4-43A5-92B3-F77C1AA1BD70}" destId="{939952B5-073A-4946-B61F-AC10FAE0E43D}" srcOrd="1" destOrd="0" parTransId="{937BA257-B523-48C2-8D3D-AA32F3D8D8CE}" sibTransId="{31BB7D61-0E4F-4384-BBB8-B456D43FE710}"/>
    <dgm:cxn modelId="{D4F2A994-CDC5-4B95-9F25-6F96E4CFF90C}" srcId="{FB49EC62-6AC7-4023-BCFF-AD328830706D}" destId="{BB7E9C81-F08A-4C8B-81F1-FF2E6C81EDA0}" srcOrd="0" destOrd="0" parTransId="{64DBB662-6DA5-4B46-8F92-CEFEFABAC61A}" sibTransId="{544E3BF0-664B-4489-AF79-ACFFD952D79F}"/>
    <dgm:cxn modelId="{811921A3-D3E4-437F-B947-DA8F8F1854DA}" type="presOf" srcId="{BB7E9C81-F08A-4C8B-81F1-FF2E6C81EDA0}" destId="{EF9344DB-5678-4999-83F2-6168A0442974}" srcOrd="1" destOrd="0" presId="urn:microsoft.com/office/officeart/2005/8/layout/list1"/>
    <dgm:cxn modelId="{3781DAD8-02D8-4FD0-94C4-1F161FB41BC9}" type="presOf" srcId="{7C5B3482-A039-4657-944A-AD42DBCDF9B4}" destId="{0EB541F6-2C25-49F6-87E0-B594657CCEB5}" srcOrd="0" destOrd="0" presId="urn:microsoft.com/office/officeart/2005/8/layout/list1"/>
    <dgm:cxn modelId="{E4D05FE1-EF31-4BB5-AD0B-38469CEABE81}" srcId="{1855AD93-DE96-419A-8A2B-037E81219C9B}" destId="{0C9A37E6-E250-4151-B145-2E1BAB8E3945}" srcOrd="2" destOrd="0" parTransId="{75568AF6-4F86-4B8F-836A-BDFA39597DFA}" sibTransId="{B80AB46D-91E4-4A3F-8D3C-FFD571DC8A7F}"/>
    <dgm:cxn modelId="{FBF916EE-FB3F-46F2-BD5A-1CD0B1017B47}" type="presOf" srcId="{0C9A37E6-E250-4151-B145-2E1BAB8E3945}" destId="{EA902F39-7276-4C60-AC8E-9B0C127653DF}" srcOrd="0" destOrd="2" presId="urn:microsoft.com/office/officeart/2005/8/layout/list1"/>
    <dgm:cxn modelId="{B215CDF9-5991-4E39-8FA3-EAAB99C2A13A}" srcId="{52DBFDC8-20A4-43A5-92B3-F77C1AA1BD70}" destId="{7C5B3482-A039-4657-944A-AD42DBCDF9B4}" srcOrd="0" destOrd="0" parTransId="{11028731-0432-474E-9B0B-69E0A3875483}" sibTransId="{38C9F141-53DF-4494-8F0C-B5EB2294BE4F}"/>
    <dgm:cxn modelId="{8BF24511-F447-41C4-9DDE-07574F2BF672}" type="presParOf" srcId="{EA738740-A602-4196-B4A4-50FAA682EB09}" destId="{6E1FBD61-E01A-4C1F-97E0-8679B3C75F12}" srcOrd="0" destOrd="0" presId="urn:microsoft.com/office/officeart/2005/8/layout/list1"/>
    <dgm:cxn modelId="{4CBA784A-AA41-4F9F-9CB9-A27DD8F963B3}" type="presParOf" srcId="{6E1FBD61-E01A-4C1F-97E0-8679B3C75F12}" destId="{52D99710-C024-4038-8C9B-A8783CE08143}" srcOrd="0" destOrd="0" presId="urn:microsoft.com/office/officeart/2005/8/layout/list1"/>
    <dgm:cxn modelId="{E89385BC-34BC-4B7B-BF65-5846B13956BE}" type="presParOf" srcId="{6E1FBD61-E01A-4C1F-97E0-8679B3C75F12}" destId="{EF9344DB-5678-4999-83F2-6168A0442974}" srcOrd="1" destOrd="0" presId="urn:microsoft.com/office/officeart/2005/8/layout/list1"/>
    <dgm:cxn modelId="{D1498C40-BBB1-4845-AC48-DCA964F45F0C}" type="presParOf" srcId="{EA738740-A602-4196-B4A4-50FAA682EB09}" destId="{7C2E164D-82BC-4263-9162-A4542AAA07E0}" srcOrd="1" destOrd="0" presId="urn:microsoft.com/office/officeart/2005/8/layout/list1"/>
    <dgm:cxn modelId="{9A0C16B3-3ED8-47C3-BF0A-62BC9CC5E297}" type="presParOf" srcId="{EA738740-A602-4196-B4A4-50FAA682EB09}" destId="{FF953F03-516A-44BA-9293-495AAED95FF2}" srcOrd="2" destOrd="0" presId="urn:microsoft.com/office/officeart/2005/8/layout/list1"/>
    <dgm:cxn modelId="{643B3B89-C3FD-4AE8-80CE-9A54F2612149}" type="presParOf" srcId="{EA738740-A602-4196-B4A4-50FAA682EB09}" destId="{2E268979-A5AB-4F8D-B939-682EBDF25072}" srcOrd="3" destOrd="0" presId="urn:microsoft.com/office/officeart/2005/8/layout/list1"/>
    <dgm:cxn modelId="{E7FB91E4-D230-4603-8015-CC1AD1050C81}" type="presParOf" srcId="{EA738740-A602-4196-B4A4-50FAA682EB09}" destId="{4D0E519A-AF7E-4884-96ED-D65AA865CA31}" srcOrd="4" destOrd="0" presId="urn:microsoft.com/office/officeart/2005/8/layout/list1"/>
    <dgm:cxn modelId="{696DD5CD-EE6B-4FAD-BEAB-E52BC243F67C}" type="presParOf" srcId="{4D0E519A-AF7E-4884-96ED-D65AA865CA31}" destId="{2FD0A723-1F92-4EC6-83E7-C77EC4DC3639}" srcOrd="0" destOrd="0" presId="urn:microsoft.com/office/officeart/2005/8/layout/list1"/>
    <dgm:cxn modelId="{AE141CFE-4654-43F5-AC58-F35387493C77}" type="presParOf" srcId="{4D0E519A-AF7E-4884-96ED-D65AA865CA31}" destId="{7784FC06-0571-4F4D-9D93-703E240F1364}" srcOrd="1" destOrd="0" presId="urn:microsoft.com/office/officeart/2005/8/layout/list1"/>
    <dgm:cxn modelId="{C58A908C-4413-4573-90FB-5043322B8D9A}" type="presParOf" srcId="{EA738740-A602-4196-B4A4-50FAA682EB09}" destId="{BC7E77B9-9BDC-4498-B4F4-8D56201DB107}" srcOrd="5" destOrd="0" presId="urn:microsoft.com/office/officeart/2005/8/layout/list1"/>
    <dgm:cxn modelId="{01F90BB0-059D-424F-ACCB-E3E149BB55A7}" type="presParOf" srcId="{EA738740-A602-4196-B4A4-50FAA682EB09}" destId="{0EB541F6-2C25-49F6-87E0-B594657CCEB5}" srcOrd="6" destOrd="0" presId="urn:microsoft.com/office/officeart/2005/8/layout/list1"/>
    <dgm:cxn modelId="{036B81BB-449F-4D7F-B362-38D4ACFDF604}" type="presParOf" srcId="{EA738740-A602-4196-B4A4-50FAA682EB09}" destId="{665DC5BB-FA8B-4F2C-A12F-A87209A3511F}" srcOrd="7" destOrd="0" presId="urn:microsoft.com/office/officeart/2005/8/layout/list1"/>
    <dgm:cxn modelId="{386673B5-DBC3-43CF-8AA8-4CF9858B9E9E}" type="presParOf" srcId="{EA738740-A602-4196-B4A4-50FAA682EB09}" destId="{A458FC05-75A9-45EA-8A8C-B320B1A86BA8}" srcOrd="8" destOrd="0" presId="urn:microsoft.com/office/officeart/2005/8/layout/list1"/>
    <dgm:cxn modelId="{0F1A123A-8A9C-4FFA-B7F5-6575774F2916}" type="presParOf" srcId="{A458FC05-75A9-45EA-8A8C-B320B1A86BA8}" destId="{11A495ED-ACA3-45AA-982D-40941029CED8}" srcOrd="0" destOrd="0" presId="urn:microsoft.com/office/officeart/2005/8/layout/list1"/>
    <dgm:cxn modelId="{99369EE4-2B31-48B0-9433-CBC033154EF7}" type="presParOf" srcId="{A458FC05-75A9-45EA-8A8C-B320B1A86BA8}" destId="{0BE75DB3-3839-4AAA-82DE-5732154C68DF}" srcOrd="1" destOrd="0" presId="urn:microsoft.com/office/officeart/2005/8/layout/list1"/>
    <dgm:cxn modelId="{EB88D0E4-A6C5-482F-BBE6-2D005FB37A95}" type="presParOf" srcId="{EA738740-A602-4196-B4A4-50FAA682EB09}" destId="{0F5BD9BC-6691-4F97-88E1-E8DD9BE6F19D}" srcOrd="9" destOrd="0" presId="urn:microsoft.com/office/officeart/2005/8/layout/list1"/>
    <dgm:cxn modelId="{DEE064CF-EA6C-4CAF-BEBE-5BB2EA3BB9AC}" type="presParOf" srcId="{EA738740-A602-4196-B4A4-50FAA682EB09}" destId="{EA902F39-7276-4C60-AC8E-9B0C127653D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49EC62-6AC7-4023-BCFF-AD328830706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BB7E9C81-F08A-4C8B-81F1-FF2E6C81EDA0}">
      <dgm:prSet/>
      <dgm:spPr/>
      <dgm:t>
        <a:bodyPr>
          <a:scene3d>
            <a:camera prst="orthographicFront"/>
            <a:lightRig rig="threePt" dir="t"/>
          </a:scene3d>
          <a:sp3d prstMaterial="dkEdge"/>
        </a:bodyPr>
        <a:lstStyle/>
        <a:p>
          <a:pPr rtl="0"/>
          <a:r>
            <a:rPr lang="en-US"/>
            <a:t>District report card</a:t>
          </a:r>
        </a:p>
      </dgm:t>
    </dgm:pt>
    <dgm:pt modelId="{64DBB662-6DA5-4B46-8F92-CEFEFABAC61A}" type="parTrans" cxnId="{D4F2A994-CDC5-4B95-9F25-6F96E4CFF90C}">
      <dgm:prSet/>
      <dgm:spPr/>
      <dgm:t>
        <a:bodyPr/>
        <a:lstStyle/>
        <a:p>
          <a:endParaRPr lang="en-US"/>
        </a:p>
      </dgm:t>
    </dgm:pt>
    <dgm:pt modelId="{544E3BF0-664B-4489-AF79-ACFFD952D79F}" type="sibTrans" cxnId="{D4F2A994-CDC5-4B95-9F25-6F96E4CFF90C}">
      <dgm:prSet/>
      <dgm:spPr/>
      <dgm:t>
        <a:bodyPr/>
        <a:lstStyle/>
        <a:p>
          <a:endParaRPr lang="en-US"/>
        </a:p>
      </dgm:t>
    </dgm:pt>
    <dgm:pt modelId="{52DBFDC8-20A4-43A5-92B3-F77C1AA1BD70}">
      <dgm:prSet/>
      <dgm:spPr/>
      <dgm:t>
        <a:bodyPr>
          <a:scene3d>
            <a:camera prst="orthographicFront"/>
            <a:lightRig rig="threePt" dir="t"/>
          </a:scene3d>
          <a:sp3d prstMaterial="dkEdge"/>
        </a:bodyPr>
        <a:lstStyle/>
        <a:p>
          <a:pPr rtl="0"/>
          <a:r>
            <a:rPr lang="en-US"/>
            <a:t>English Learner (EL) placement</a:t>
          </a:r>
        </a:p>
      </dgm:t>
    </dgm:pt>
    <dgm:pt modelId="{605D67E9-B84F-4D65-A09A-8ADE05CBB451}" type="parTrans" cxnId="{1182B51B-47BE-4F1C-B333-C4E43DD73004}">
      <dgm:prSet/>
      <dgm:spPr/>
      <dgm:t>
        <a:bodyPr/>
        <a:lstStyle/>
        <a:p>
          <a:endParaRPr lang="en-US"/>
        </a:p>
      </dgm:t>
    </dgm:pt>
    <dgm:pt modelId="{6536EBF0-3691-4C62-812F-85C750C7C4BB}" type="sibTrans" cxnId="{1182B51B-47BE-4F1C-B333-C4E43DD73004}">
      <dgm:prSet/>
      <dgm:spPr/>
      <dgm:t>
        <a:bodyPr/>
        <a:lstStyle/>
        <a:p>
          <a:endParaRPr lang="en-US"/>
        </a:p>
      </dgm:t>
    </dgm:pt>
    <dgm:pt modelId="{914A0773-9D83-4E3D-8ADF-89B36723A988}">
      <dgm:prSet/>
      <dgm:spPr/>
      <dgm:t>
        <a:bodyPr>
          <a:scene3d>
            <a:camera prst="orthographicFront"/>
            <a:lightRig rig="threePt" dir="t"/>
          </a:scene3d>
          <a:sp3d prstMaterial="dkEdge"/>
        </a:bodyPr>
        <a:lstStyle/>
        <a:p>
          <a:pPr rtl="0"/>
          <a:r>
            <a:rPr lang="en-US"/>
            <a:t>State or District policy on student participation in mandated assessments</a:t>
          </a:r>
        </a:p>
      </dgm:t>
    </dgm:pt>
    <dgm:pt modelId="{2540228F-1EBB-42B8-B001-ED1B7A5F5D6B}" type="parTrans" cxnId="{142AB8F2-446B-4585-A85E-33B2D46B7133}">
      <dgm:prSet/>
      <dgm:spPr/>
      <dgm:t>
        <a:bodyPr/>
        <a:lstStyle/>
        <a:p>
          <a:endParaRPr lang="en-US"/>
        </a:p>
      </dgm:t>
    </dgm:pt>
    <dgm:pt modelId="{CFFAB7FC-6B2C-4F73-AB33-A2304E3868EF}" type="sibTrans" cxnId="{142AB8F2-446B-4585-A85E-33B2D46B7133}">
      <dgm:prSet/>
      <dgm:spPr/>
      <dgm:t>
        <a:bodyPr/>
        <a:lstStyle/>
        <a:p>
          <a:endParaRPr lang="en-US"/>
        </a:p>
      </dgm:t>
    </dgm:pt>
    <dgm:pt modelId="{A0CBE783-736C-4CB5-8B6F-D2F446B12BA6}">
      <dgm:prSet/>
      <dgm:spPr/>
      <dgm:t>
        <a:bodyPr>
          <a:scene3d>
            <a:camera prst="orthographicFront"/>
            <a:lightRig rig="threePt" dir="t"/>
          </a:scene3d>
          <a:sp3d prstMaterial="dkEdge"/>
        </a:bodyPr>
        <a:lstStyle/>
        <a:p>
          <a:pPr rtl="0"/>
          <a:r>
            <a:rPr lang="en-US"/>
            <a:t>Overall student achievement </a:t>
          </a:r>
        </a:p>
      </dgm:t>
    </dgm:pt>
    <dgm:pt modelId="{F3BA9345-4151-439D-9C67-9A49DCDEA092}" type="parTrans" cxnId="{D48E6725-5FE3-4794-BDA5-5E1747AA310B}">
      <dgm:prSet/>
      <dgm:spPr/>
      <dgm:t>
        <a:bodyPr/>
        <a:lstStyle/>
        <a:p>
          <a:endParaRPr lang="en-US"/>
        </a:p>
      </dgm:t>
    </dgm:pt>
    <dgm:pt modelId="{D90808A1-6313-487E-B109-BF7E6C99BE4B}" type="sibTrans" cxnId="{D48E6725-5FE3-4794-BDA5-5E1747AA310B}">
      <dgm:prSet/>
      <dgm:spPr/>
      <dgm:t>
        <a:bodyPr/>
        <a:lstStyle/>
        <a:p>
          <a:endParaRPr lang="en-US"/>
        </a:p>
      </dgm:t>
    </dgm:pt>
    <dgm:pt modelId="{BB06061C-69D1-4AC2-A48F-C2BFC313BD4D}">
      <dgm:prSet/>
      <dgm:spPr/>
      <dgm:t>
        <a:bodyPr>
          <a:scene3d>
            <a:camera prst="orthographicFront"/>
            <a:lightRig rig="threePt" dir="t"/>
          </a:scene3d>
          <a:sp3d prstMaterial="dkEdge"/>
        </a:bodyPr>
        <a:lstStyle/>
        <a:p>
          <a:pPr rtl="0"/>
          <a:r>
            <a:rPr lang="en-US"/>
            <a:t>Achievement by category</a:t>
          </a:r>
        </a:p>
      </dgm:t>
    </dgm:pt>
    <dgm:pt modelId="{3C827C38-8824-4BA9-89C1-201D1156C640}" type="parTrans" cxnId="{5A1E7889-317D-4CF4-8720-98EB98FB83B8}">
      <dgm:prSet/>
      <dgm:spPr/>
      <dgm:t>
        <a:bodyPr/>
        <a:lstStyle/>
        <a:p>
          <a:endParaRPr lang="en-US"/>
        </a:p>
      </dgm:t>
    </dgm:pt>
    <dgm:pt modelId="{D6A5E9C9-ABD2-4C96-AB86-B347EF9BBE11}" type="sibTrans" cxnId="{5A1E7889-317D-4CF4-8720-98EB98FB83B8}">
      <dgm:prSet/>
      <dgm:spPr/>
      <dgm:t>
        <a:bodyPr/>
        <a:lstStyle/>
        <a:p>
          <a:endParaRPr lang="en-US"/>
        </a:p>
      </dgm:t>
    </dgm:pt>
    <dgm:pt modelId="{5322AA7A-5A9A-44A5-AB18-749F17F99711}">
      <dgm:prSet/>
      <dgm:spPr/>
      <dgm:t>
        <a:bodyPr>
          <a:scene3d>
            <a:camera prst="orthographicFront"/>
            <a:lightRig rig="threePt" dir="t"/>
          </a:scene3d>
          <a:sp3d prstMaterial="dkEdge"/>
        </a:bodyPr>
        <a:lstStyle/>
        <a:p>
          <a:pPr rtl="0"/>
          <a:r>
            <a:rPr lang="en-US"/>
            <a:t>Graduation rates</a:t>
          </a:r>
        </a:p>
      </dgm:t>
    </dgm:pt>
    <dgm:pt modelId="{3C230FF3-8D6F-4139-A412-E74205DE5A5F}" type="parTrans" cxnId="{C671E0C7-461A-4883-88BB-7496100B8A6F}">
      <dgm:prSet/>
      <dgm:spPr/>
      <dgm:t>
        <a:bodyPr/>
        <a:lstStyle/>
        <a:p>
          <a:endParaRPr lang="en-US"/>
        </a:p>
      </dgm:t>
    </dgm:pt>
    <dgm:pt modelId="{7A4D2AE8-F726-4865-BF98-59DB2CE9620F}" type="sibTrans" cxnId="{C671E0C7-461A-4883-88BB-7496100B8A6F}">
      <dgm:prSet/>
      <dgm:spPr/>
      <dgm:t>
        <a:bodyPr/>
        <a:lstStyle/>
        <a:p>
          <a:endParaRPr lang="en-US"/>
        </a:p>
      </dgm:t>
    </dgm:pt>
    <dgm:pt modelId="{3CFE3824-66AD-4887-A265-34A716594721}">
      <dgm:prSet/>
      <dgm:spPr/>
      <dgm:t>
        <a:bodyPr>
          <a:scene3d>
            <a:camera prst="orthographicFront"/>
            <a:lightRig rig="threePt" dir="t"/>
          </a:scene3d>
          <a:sp3d prstMaterial="dkEdge"/>
        </a:bodyPr>
        <a:lstStyle/>
        <a:p>
          <a:pPr rtl="0"/>
          <a:r>
            <a:rPr lang="en-US"/>
            <a:t>District performance</a:t>
          </a:r>
        </a:p>
      </dgm:t>
    </dgm:pt>
    <dgm:pt modelId="{674FF2F3-0EA2-453F-9E13-2F35664A2D02}" type="parTrans" cxnId="{5473D30B-F71F-4A0F-94C2-8DCF79BB7DE2}">
      <dgm:prSet/>
      <dgm:spPr/>
      <dgm:t>
        <a:bodyPr/>
        <a:lstStyle/>
        <a:p>
          <a:endParaRPr lang="en-US"/>
        </a:p>
      </dgm:t>
    </dgm:pt>
    <dgm:pt modelId="{D764E368-B0F4-41C7-80F9-DE13A3E97972}" type="sibTrans" cxnId="{5473D30B-F71F-4A0F-94C2-8DCF79BB7DE2}">
      <dgm:prSet/>
      <dgm:spPr/>
      <dgm:t>
        <a:bodyPr/>
        <a:lstStyle/>
        <a:p>
          <a:endParaRPr lang="en-US"/>
        </a:p>
      </dgm:t>
    </dgm:pt>
    <dgm:pt modelId="{E5F50C5C-31E9-4F47-95CB-28BC6C1E51AC}">
      <dgm:prSet/>
      <dgm:spPr/>
      <dgm:t>
        <a:bodyPr>
          <a:scene3d>
            <a:camera prst="orthographicFront"/>
            <a:lightRig rig="threePt" dir="t"/>
          </a:scene3d>
          <a:sp3d prstMaterial="dkEdge"/>
        </a:bodyPr>
        <a:lstStyle/>
        <a:p>
          <a:pPr rtl="0"/>
          <a:r>
            <a:rPr lang="en-US" dirty="0"/>
            <a:t>Gender</a:t>
          </a:r>
        </a:p>
      </dgm:t>
    </dgm:pt>
    <dgm:pt modelId="{56615A8F-9C73-4938-B2EC-9782E0019348}" type="parTrans" cxnId="{A67624DD-627D-4708-8996-38A8EA4D6877}">
      <dgm:prSet/>
      <dgm:spPr/>
      <dgm:t>
        <a:bodyPr/>
        <a:lstStyle/>
        <a:p>
          <a:endParaRPr lang="en-US"/>
        </a:p>
      </dgm:t>
    </dgm:pt>
    <dgm:pt modelId="{8E14BD29-4576-4443-94CE-83F5A498F0FA}" type="sibTrans" cxnId="{A67624DD-627D-4708-8996-38A8EA4D6877}">
      <dgm:prSet/>
      <dgm:spPr/>
      <dgm:t>
        <a:bodyPr/>
        <a:lstStyle/>
        <a:p>
          <a:endParaRPr lang="en-US"/>
        </a:p>
      </dgm:t>
    </dgm:pt>
    <dgm:pt modelId="{62639FF1-E54B-4BB6-AE5D-44421BA91B04}">
      <dgm:prSet/>
      <dgm:spPr/>
      <dgm:t>
        <a:bodyPr>
          <a:scene3d>
            <a:camera prst="orthographicFront"/>
            <a:lightRig rig="threePt" dir="t"/>
          </a:scene3d>
          <a:sp3d prstMaterial="dkEdge"/>
        </a:bodyPr>
        <a:lstStyle/>
        <a:p>
          <a:pPr rtl="0"/>
          <a:r>
            <a:rPr lang="en-US"/>
            <a:t>Etc.</a:t>
          </a:r>
        </a:p>
      </dgm:t>
    </dgm:pt>
    <dgm:pt modelId="{514549A0-DFA9-4EFF-8E3D-B1B7D0C10605}" type="parTrans" cxnId="{EF7CD82D-B67E-4ED9-BE62-93B2DB0D1C14}">
      <dgm:prSet/>
      <dgm:spPr/>
      <dgm:t>
        <a:bodyPr/>
        <a:lstStyle/>
        <a:p>
          <a:endParaRPr lang="en-US"/>
        </a:p>
      </dgm:t>
    </dgm:pt>
    <dgm:pt modelId="{A0AC0149-6F6F-4CDD-B312-8FDE9F6999FD}" type="sibTrans" cxnId="{EF7CD82D-B67E-4ED9-BE62-93B2DB0D1C14}">
      <dgm:prSet/>
      <dgm:spPr/>
      <dgm:t>
        <a:bodyPr/>
        <a:lstStyle/>
        <a:p>
          <a:endParaRPr lang="en-US"/>
        </a:p>
      </dgm:t>
    </dgm:pt>
    <dgm:pt modelId="{B4D6F73A-03EF-49A9-96D7-A057B2C1A4CC}">
      <dgm:prSet/>
      <dgm:spPr/>
      <dgm:t>
        <a:bodyPr>
          <a:scene3d>
            <a:camera prst="orthographicFront"/>
            <a:lightRig rig="threePt" dir="t"/>
          </a:scene3d>
          <a:sp3d prstMaterial="dkEdge"/>
        </a:bodyPr>
        <a:lstStyle/>
        <a:p>
          <a:pPr rtl="0"/>
          <a:r>
            <a:rPr lang="en-US"/>
            <a:t>Achievement by school</a:t>
          </a:r>
        </a:p>
      </dgm:t>
    </dgm:pt>
    <dgm:pt modelId="{D7C98731-A24E-45C6-9E77-9A58167A5068}" type="parTrans" cxnId="{FCC58B56-38C3-452F-81F7-A513C12A0B58}">
      <dgm:prSet/>
      <dgm:spPr/>
      <dgm:t>
        <a:bodyPr/>
        <a:lstStyle/>
        <a:p>
          <a:endParaRPr lang="en-US"/>
        </a:p>
      </dgm:t>
    </dgm:pt>
    <dgm:pt modelId="{FE14E452-590A-43DD-AA06-8CE9ED0C700B}" type="sibTrans" cxnId="{FCC58B56-38C3-452F-81F7-A513C12A0B58}">
      <dgm:prSet/>
      <dgm:spPr/>
      <dgm:t>
        <a:bodyPr/>
        <a:lstStyle/>
        <a:p>
          <a:endParaRPr lang="en-US"/>
        </a:p>
      </dgm:t>
    </dgm:pt>
    <dgm:pt modelId="{7AB64BF6-6E3A-4A15-8920-48C49C5B80BA}" type="pres">
      <dgm:prSet presAssocID="{FB49EC62-6AC7-4023-BCFF-AD328830706D}" presName="Name0" presStyleCnt="0">
        <dgm:presLayoutVars>
          <dgm:dir/>
          <dgm:resizeHandles val="exact"/>
        </dgm:presLayoutVars>
      </dgm:prSet>
      <dgm:spPr/>
    </dgm:pt>
    <dgm:pt modelId="{7CB17AB4-05FE-4C66-8C79-141807996E34}" type="pres">
      <dgm:prSet presAssocID="{BB7E9C81-F08A-4C8B-81F1-FF2E6C81EDA0}" presName="node" presStyleLbl="node1" presStyleIdx="0" presStyleCnt="3">
        <dgm:presLayoutVars>
          <dgm:bulletEnabled val="1"/>
        </dgm:presLayoutVars>
      </dgm:prSet>
      <dgm:spPr/>
    </dgm:pt>
    <dgm:pt modelId="{DAC9EFBA-33CD-4410-955D-8BBA9623E88B}" type="pres">
      <dgm:prSet presAssocID="{544E3BF0-664B-4489-AF79-ACFFD952D79F}" presName="sibTrans" presStyleCnt="0"/>
      <dgm:spPr/>
    </dgm:pt>
    <dgm:pt modelId="{3A99D223-0132-41B9-8C45-6FAC4780E03E}" type="pres">
      <dgm:prSet presAssocID="{52DBFDC8-20A4-43A5-92B3-F77C1AA1BD70}" presName="node" presStyleLbl="node1" presStyleIdx="1" presStyleCnt="3">
        <dgm:presLayoutVars>
          <dgm:bulletEnabled val="1"/>
        </dgm:presLayoutVars>
      </dgm:prSet>
      <dgm:spPr/>
    </dgm:pt>
    <dgm:pt modelId="{BCA9D2C2-F731-4EE2-94B4-E5932FFEFBF6}" type="pres">
      <dgm:prSet presAssocID="{6536EBF0-3691-4C62-812F-85C750C7C4BB}" presName="sibTrans" presStyleCnt="0"/>
      <dgm:spPr/>
    </dgm:pt>
    <dgm:pt modelId="{12863157-58D8-468D-8F70-67A7EE54F91C}" type="pres">
      <dgm:prSet presAssocID="{914A0773-9D83-4E3D-8ADF-89B36723A988}" presName="node" presStyleLbl="node1" presStyleIdx="2" presStyleCnt="3">
        <dgm:presLayoutVars>
          <dgm:bulletEnabled val="1"/>
        </dgm:presLayoutVars>
      </dgm:prSet>
      <dgm:spPr/>
    </dgm:pt>
  </dgm:ptLst>
  <dgm:cxnLst>
    <dgm:cxn modelId="{5473D30B-F71F-4A0F-94C2-8DCF79BB7DE2}" srcId="{BB06061C-69D1-4AC2-A48F-C2BFC313BD4D}" destId="{3CFE3824-66AD-4887-A265-34A716594721}" srcOrd="1" destOrd="0" parTransId="{674FF2F3-0EA2-453F-9E13-2F35664A2D02}" sibTransId="{D764E368-B0F4-41C7-80F9-DE13A3E97972}"/>
    <dgm:cxn modelId="{1182B51B-47BE-4F1C-B333-C4E43DD73004}" srcId="{FB49EC62-6AC7-4023-BCFF-AD328830706D}" destId="{52DBFDC8-20A4-43A5-92B3-F77C1AA1BD70}" srcOrd="1" destOrd="0" parTransId="{605D67E9-B84F-4D65-A09A-8ADE05CBB451}" sibTransId="{6536EBF0-3691-4C62-812F-85C750C7C4BB}"/>
    <dgm:cxn modelId="{D48E6725-5FE3-4794-BDA5-5E1747AA310B}" srcId="{BB7E9C81-F08A-4C8B-81F1-FF2E6C81EDA0}" destId="{A0CBE783-736C-4CB5-8B6F-D2F446B12BA6}" srcOrd="0" destOrd="0" parTransId="{F3BA9345-4151-439D-9C67-9A49DCDEA092}" sibTransId="{D90808A1-6313-487E-B109-BF7E6C99BE4B}"/>
    <dgm:cxn modelId="{EF7CD82D-B67E-4ED9-BE62-93B2DB0D1C14}" srcId="{BB06061C-69D1-4AC2-A48F-C2BFC313BD4D}" destId="{62639FF1-E54B-4BB6-AE5D-44421BA91B04}" srcOrd="3" destOrd="0" parTransId="{514549A0-DFA9-4EFF-8E3D-B1B7D0C10605}" sibTransId="{A0AC0149-6F6F-4CDD-B312-8FDE9F6999FD}"/>
    <dgm:cxn modelId="{7E2C0F3B-B252-4DC9-A47E-B161DA34CBB4}" type="presOf" srcId="{E5F50C5C-31E9-4F47-95CB-28BC6C1E51AC}" destId="{7CB17AB4-05FE-4C66-8C79-141807996E34}" srcOrd="0" destOrd="5" presId="urn:microsoft.com/office/officeart/2005/8/layout/hList6"/>
    <dgm:cxn modelId="{21EC983D-EB7F-408B-9D41-7B6D8A80066D}" type="presOf" srcId="{FB49EC62-6AC7-4023-BCFF-AD328830706D}" destId="{7AB64BF6-6E3A-4A15-8920-48C49C5B80BA}" srcOrd="0" destOrd="0" presId="urn:microsoft.com/office/officeart/2005/8/layout/hList6"/>
    <dgm:cxn modelId="{C8D93749-ED27-4A65-B8AB-E91C86BA56DA}" type="presOf" srcId="{A0CBE783-736C-4CB5-8B6F-D2F446B12BA6}" destId="{7CB17AB4-05FE-4C66-8C79-141807996E34}" srcOrd="0" destOrd="1" presId="urn:microsoft.com/office/officeart/2005/8/layout/hList6"/>
    <dgm:cxn modelId="{DFE72C6E-6821-4B42-B0A7-14C3B441829F}" type="presOf" srcId="{3CFE3824-66AD-4887-A265-34A716594721}" destId="{7CB17AB4-05FE-4C66-8C79-141807996E34}" srcOrd="0" destOrd="4" presId="urn:microsoft.com/office/officeart/2005/8/layout/hList6"/>
    <dgm:cxn modelId="{D0A5806E-AA28-428B-92D6-D415077447B4}" type="presOf" srcId="{BB06061C-69D1-4AC2-A48F-C2BFC313BD4D}" destId="{7CB17AB4-05FE-4C66-8C79-141807996E34}" srcOrd="0" destOrd="2" presId="urn:microsoft.com/office/officeart/2005/8/layout/hList6"/>
    <dgm:cxn modelId="{FCC58B56-38C3-452F-81F7-A513C12A0B58}" srcId="{BB7E9C81-F08A-4C8B-81F1-FF2E6C81EDA0}" destId="{B4D6F73A-03EF-49A9-96D7-A057B2C1A4CC}" srcOrd="2" destOrd="0" parTransId="{D7C98731-A24E-45C6-9E77-9A58167A5068}" sibTransId="{FE14E452-590A-43DD-AA06-8CE9ED0C700B}"/>
    <dgm:cxn modelId="{5A1E7889-317D-4CF4-8720-98EB98FB83B8}" srcId="{BB7E9C81-F08A-4C8B-81F1-FF2E6C81EDA0}" destId="{BB06061C-69D1-4AC2-A48F-C2BFC313BD4D}" srcOrd="1" destOrd="0" parTransId="{3C827C38-8824-4BA9-89C1-201D1156C640}" sibTransId="{D6A5E9C9-ABD2-4C96-AB86-B347EF9BBE11}"/>
    <dgm:cxn modelId="{A386B691-141C-486F-AD98-F12B3F27C794}" type="presOf" srcId="{BB7E9C81-F08A-4C8B-81F1-FF2E6C81EDA0}" destId="{7CB17AB4-05FE-4C66-8C79-141807996E34}" srcOrd="0" destOrd="0" presId="urn:microsoft.com/office/officeart/2005/8/layout/hList6"/>
    <dgm:cxn modelId="{D4F2A994-CDC5-4B95-9F25-6F96E4CFF90C}" srcId="{FB49EC62-6AC7-4023-BCFF-AD328830706D}" destId="{BB7E9C81-F08A-4C8B-81F1-FF2E6C81EDA0}" srcOrd="0" destOrd="0" parTransId="{64DBB662-6DA5-4B46-8F92-CEFEFABAC61A}" sibTransId="{544E3BF0-664B-4489-AF79-ACFFD952D79F}"/>
    <dgm:cxn modelId="{EAF03FAF-84A8-4C29-BA28-B465508A22D8}" type="presOf" srcId="{B4D6F73A-03EF-49A9-96D7-A057B2C1A4CC}" destId="{7CB17AB4-05FE-4C66-8C79-141807996E34}" srcOrd="0" destOrd="7" presId="urn:microsoft.com/office/officeart/2005/8/layout/hList6"/>
    <dgm:cxn modelId="{7A15C6B7-050B-431B-833B-5CC0335614E8}" type="presOf" srcId="{52DBFDC8-20A4-43A5-92B3-F77C1AA1BD70}" destId="{3A99D223-0132-41B9-8C45-6FAC4780E03E}" srcOrd="0" destOrd="0" presId="urn:microsoft.com/office/officeart/2005/8/layout/hList6"/>
    <dgm:cxn modelId="{EC5C2CBF-FCD2-4417-AAB3-20BAE0196511}" type="presOf" srcId="{5322AA7A-5A9A-44A5-AB18-749F17F99711}" destId="{7CB17AB4-05FE-4C66-8C79-141807996E34}" srcOrd="0" destOrd="3" presId="urn:microsoft.com/office/officeart/2005/8/layout/hList6"/>
    <dgm:cxn modelId="{C671E0C7-461A-4883-88BB-7496100B8A6F}" srcId="{BB06061C-69D1-4AC2-A48F-C2BFC313BD4D}" destId="{5322AA7A-5A9A-44A5-AB18-749F17F99711}" srcOrd="0" destOrd="0" parTransId="{3C230FF3-8D6F-4139-A412-E74205DE5A5F}" sibTransId="{7A4D2AE8-F726-4865-BF98-59DB2CE9620F}"/>
    <dgm:cxn modelId="{77B0ABC9-FBCA-4F76-81CC-9D6B0677F005}" type="presOf" srcId="{914A0773-9D83-4E3D-8ADF-89B36723A988}" destId="{12863157-58D8-468D-8F70-67A7EE54F91C}" srcOrd="0" destOrd="0" presId="urn:microsoft.com/office/officeart/2005/8/layout/hList6"/>
    <dgm:cxn modelId="{A67624DD-627D-4708-8996-38A8EA4D6877}" srcId="{BB06061C-69D1-4AC2-A48F-C2BFC313BD4D}" destId="{E5F50C5C-31E9-4F47-95CB-28BC6C1E51AC}" srcOrd="2" destOrd="0" parTransId="{56615A8F-9C73-4938-B2EC-9782E0019348}" sibTransId="{8E14BD29-4576-4443-94CE-83F5A498F0FA}"/>
    <dgm:cxn modelId="{142AB8F2-446B-4585-A85E-33B2D46B7133}" srcId="{FB49EC62-6AC7-4023-BCFF-AD328830706D}" destId="{914A0773-9D83-4E3D-8ADF-89B36723A988}" srcOrd="2" destOrd="0" parTransId="{2540228F-1EBB-42B8-B001-ED1B7A5F5D6B}" sibTransId="{CFFAB7FC-6B2C-4F73-AB33-A2304E3868EF}"/>
    <dgm:cxn modelId="{0A6A5EF6-104C-4771-B9C4-71C93CF1F2A1}" type="presOf" srcId="{62639FF1-E54B-4BB6-AE5D-44421BA91B04}" destId="{7CB17AB4-05FE-4C66-8C79-141807996E34}" srcOrd="0" destOrd="6" presId="urn:microsoft.com/office/officeart/2005/8/layout/hList6"/>
    <dgm:cxn modelId="{0AD05712-6852-4A84-8AD6-FDCEFFBC08A6}" type="presParOf" srcId="{7AB64BF6-6E3A-4A15-8920-48C49C5B80BA}" destId="{7CB17AB4-05FE-4C66-8C79-141807996E34}" srcOrd="0" destOrd="0" presId="urn:microsoft.com/office/officeart/2005/8/layout/hList6"/>
    <dgm:cxn modelId="{E481BAA3-7829-4D23-8303-187FD5AB6869}" type="presParOf" srcId="{7AB64BF6-6E3A-4A15-8920-48C49C5B80BA}" destId="{DAC9EFBA-33CD-4410-955D-8BBA9623E88B}" srcOrd="1" destOrd="0" presId="urn:microsoft.com/office/officeart/2005/8/layout/hList6"/>
    <dgm:cxn modelId="{884D3614-3C1B-4FE5-9738-035C3E1FD8F0}" type="presParOf" srcId="{7AB64BF6-6E3A-4A15-8920-48C49C5B80BA}" destId="{3A99D223-0132-41B9-8C45-6FAC4780E03E}" srcOrd="2" destOrd="0" presId="urn:microsoft.com/office/officeart/2005/8/layout/hList6"/>
    <dgm:cxn modelId="{5BE60EBF-D7C4-434A-B4D2-2871A18D5928}" type="presParOf" srcId="{7AB64BF6-6E3A-4A15-8920-48C49C5B80BA}" destId="{BCA9D2C2-F731-4EE2-94B4-E5932FFEFBF6}" srcOrd="3" destOrd="0" presId="urn:microsoft.com/office/officeart/2005/8/layout/hList6"/>
    <dgm:cxn modelId="{6F8C92DC-360B-4110-B711-F2A86A8EC27E}" type="presParOf" srcId="{7AB64BF6-6E3A-4A15-8920-48C49C5B80BA}" destId="{12863157-58D8-468D-8F70-67A7EE54F91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CFD8F-068B-4F8A-B414-0CFC9E8CF962}">
      <dsp:nvSpPr>
        <dsp:cNvPr id="0" name=""/>
        <dsp:cNvSpPr/>
      </dsp:nvSpPr>
      <dsp:spPr>
        <a:xfrm>
          <a:off x="0" y="0"/>
          <a:ext cx="3593591" cy="359359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6CECF2-9000-4D30-9B68-941ABD63E1F4}">
      <dsp:nvSpPr>
        <dsp:cNvPr id="0" name=""/>
        <dsp:cNvSpPr/>
      </dsp:nvSpPr>
      <dsp:spPr>
        <a:xfrm>
          <a:off x="1796795" y="0"/>
          <a:ext cx="5836946" cy="359359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a:t>Schoolwide Basis - </a:t>
          </a:r>
          <a:r>
            <a:rPr lang="en-US" sz="2300" kern="1200"/>
            <a:t>Funds used to serve all students in order to increase academic achievement.</a:t>
          </a:r>
        </a:p>
      </dsp:txBody>
      <dsp:txXfrm>
        <a:off x="1796795" y="0"/>
        <a:ext cx="2918473" cy="1706955"/>
      </dsp:txXfrm>
    </dsp:sp>
    <dsp:sp modelId="{5D7AB89D-EED6-4A6F-AD23-251B7505D687}">
      <dsp:nvSpPr>
        <dsp:cNvPr id="0" name=""/>
        <dsp:cNvSpPr/>
      </dsp:nvSpPr>
      <dsp:spPr>
        <a:xfrm>
          <a:off x="943317" y="1706955"/>
          <a:ext cx="1706955" cy="170695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88EDB9-40AF-4493-91C8-ED5BDB5EEC8A}">
      <dsp:nvSpPr>
        <dsp:cNvPr id="0" name=""/>
        <dsp:cNvSpPr/>
      </dsp:nvSpPr>
      <dsp:spPr>
        <a:xfrm>
          <a:off x="1796795" y="1706955"/>
          <a:ext cx="5836946" cy="170695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a:t>Use of Title I funds</a:t>
          </a:r>
          <a:endParaRPr lang="en-US" sz="2300" kern="1200"/>
        </a:p>
      </dsp:txBody>
      <dsp:txXfrm>
        <a:off x="1796795" y="1706955"/>
        <a:ext cx="2918473" cy="1706955"/>
      </dsp:txXfrm>
    </dsp:sp>
    <dsp:sp modelId="{71360708-D0DD-4DDA-9725-1579EDA8F663}">
      <dsp:nvSpPr>
        <dsp:cNvPr id="0" name=""/>
        <dsp:cNvSpPr/>
      </dsp:nvSpPr>
      <dsp:spPr>
        <a:xfrm>
          <a:off x="4715268" y="1706955"/>
          <a:ext cx="2918473" cy="170695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kern="1200"/>
            <a:t>Improve school’s entire educational program </a:t>
          </a:r>
        </a:p>
        <a:p>
          <a:pPr marL="171450" lvl="1" indent="-171450" algn="l" defTabSz="711200" rtl="0">
            <a:lnSpc>
              <a:spcPct val="90000"/>
            </a:lnSpc>
            <a:spcBef>
              <a:spcPct val="0"/>
            </a:spcBef>
            <a:spcAft>
              <a:spcPct val="15000"/>
            </a:spcAft>
            <a:buChar char="•"/>
          </a:pPr>
          <a:r>
            <a:rPr lang="en-US" sz="1600" kern="1200"/>
            <a:t>Provide additional assistance to all students who experience difficulties in meeting the State’s performance targets</a:t>
          </a:r>
        </a:p>
      </dsp:txBody>
      <dsp:txXfrm>
        <a:off x="4715268" y="1706955"/>
        <a:ext cx="2918473" cy="1706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28C6A-90AE-45F5-8271-30095B48CD0C}">
      <dsp:nvSpPr>
        <dsp:cNvPr id="0" name=""/>
        <dsp:cNvSpPr/>
      </dsp:nvSpPr>
      <dsp:spPr>
        <a:xfrm>
          <a:off x="0" y="0"/>
          <a:ext cx="7358063" cy="3500438"/>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8021" rIns="217805" bIns="0" numCol="1" spcCol="1270" anchor="t" anchorCtr="0">
          <a:noAutofit/>
        </a:bodyPr>
        <a:lstStyle/>
        <a:p>
          <a:pPr marL="0" lvl="0" indent="0" algn="r" defTabSz="2178050" rtl="0">
            <a:lnSpc>
              <a:spcPct val="90000"/>
            </a:lnSpc>
            <a:spcBef>
              <a:spcPct val="0"/>
            </a:spcBef>
            <a:spcAft>
              <a:spcPct val="35000"/>
            </a:spcAft>
            <a:buNone/>
          </a:pPr>
          <a:r>
            <a:rPr lang="en-US" sz="4900" kern="1200"/>
            <a:t>Governing Practices </a:t>
          </a:r>
        </a:p>
      </dsp:txBody>
      <dsp:txXfrm rot="16200000">
        <a:off x="-699373" y="699373"/>
        <a:ext cx="2870359" cy="1471612"/>
      </dsp:txXfrm>
    </dsp:sp>
    <dsp:sp modelId="{A5F6C3DB-38B8-40A4-841E-A89704F7FE44}">
      <dsp:nvSpPr>
        <dsp:cNvPr id="0" name=""/>
        <dsp:cNvSpPr/>
      </dsp:nvSpPr>
      <dsp:spPr>
        <a:xfrm>
          <a:off x="1471612" y="0"/>
          <a:ext cx="5481756" cy="35004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rtl="0">
            <a:lnSpc>
              <a:spcPct val="90000"/>
            </a:lnSpc>
            <a:spcBef>
              <a:spcPct val="0"/>
            </a:spcBef>
            <a:spcAft>
              <a:spcPct val="35000"/>
            </a:spcAft>
            <a:buNone/>
          </a:pPr>
          <a:r>
            <a:rPr lang="en-US" sz="2300" kern="1200"/>
            <a:t>Welcoming all families. </a:t>
          </a:r>
        </a:p>
        <a:p>
          <a:pPr marL="0" lvl="0" indent="0" algn="l" defTabSz="1022350" rtl="0">
            <a:lnSpc>
              <a:spcPct val="90000"/>
            </a:lnSpc>
            <a:spcBef>
              <a:spcPct val="0"/>
            </a:spcBef>
            <a:spcAft>
              <a:spcPct val="35000"/>
            </a:spcAft>
            <a:buNone/>
          </a:pPr>
          <a:r>
            <a:rPr lang="en-US" sz="2300" kern="1200"/>
            <a:t>Communicating effectively.  </a:t>
          </a:r>
        </a:p>
        <a:p>
          <a:pPr marL="0" lvl="0" indent="0" algn="l" defTabSz="1022350" rtl="0">
            <a:lnSpc>
              <a:spcPct val="90000"/>
            </a:lnSpc>
            <a:spcBef>
              <a:spcPct val="0"/>
            </a:spcBef>
            <a:spcAft>
              <a:spcPct val="35000"/>
            </a:spcAft>
            <a:buNone/>
          </a:pPr>
          <a:r>
            <a:rPr lang="en-US" sz="2300" kern="1200"/>
            <a:t>Supporting student well-being and academic success. </a:t>
          </a:r>
        </a:p>
        <a:p>
          <a:pPr marL="0" lvl="0" indent="0" algn="l" defTabSz="1022350" rtl="0">
            <a:lnSpc>
              <a:spcPct val="90000"/>
            </a:lnSpc>
            <a:spcBef>
              <a:spcPct val="0"/>
            </a:spcBef>
            <a:spcAft>
              <a:spcPct val="35000"/>
            </a:spcAft>
            <a:buNone/>
          </a:pPr>
          <a:r>
            <a:rPr lang="en-US" sz="2300" kern="1200"/>
            <a:t>Speaking up for every child.  </a:t>
          </a:r>
        </a:p>
        <a:p>
          <a:pPr marL="0" lvl="0" indent="0" algn="l" defTabSz="1022350" rtl="0">
            <a:lnSpc>
              <a:spcPct val="90000"/>
            </a:lnSpc>
            <a:spcBef>
              <a:spcPct val="0"/>
            </a:spcBef>
            <a:spcAft>
              <a:spcPct val="35000"/>
            </a:spcAft>
            <a:buNone/>
          </a:pPr>
          <a:r>
            <a:rPr lang="en-US" sz="2300" kern="1200"/>
            <a:t>Sharing power. </a:t>
          </a:r>
        </a:p>
        <a:p>
          <a:pPr marL="0" lvl="0" indent="0" algn="l" defTabSz="1022350" rtl="0">
            <a:lnSpc>
              <a:spcPct val="90000"/>
            </a:lnSpc>
            <a:spcBef>
              <a:spcPct val="0"/>
            </a:spcBef>
            <a:spcAft>
              <a:spcPct val="35000"/>
            </a:spcAft>
            <a:buNone/>
          </a:pPr>
          <a:r>
            <a:rPr lang="en-US" sz="2300" kern="1200"/>
            <a:t>Collaborating with community. </a:t>
          </a:r>
        </a:p>
        <a:p>
          <a:pPr marL="0" lvl="0" indent="0" algn="l" defTabSz="1022350" rtl="0">
            <a:lnSpc>
              <a:spcPct val="90000"/>
            </a:lnSpc>
            <a:spcBef>
              <a:spcPct val="0"/>
            </a:spcBef>
            <a:spcAft>
              <a:spcPct val="35000"/>
            </a:spcAft>
            <a:buNone/>
          </a:pPr>
          <a:r>
            <a:rPr lang="en-US" sz="2300" kern="1200"/>
            <a:t>Building the capacity of staff to engage families. </a:t>
          </a:r>
        </a:p>
      </dsp:txBody>
      <dsp:txXfrm>
        <a:off x="1471612" y="0"/>
        <a:ext cx="5481756" cy="3500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53F03-516A-44BA-9293-495AAED95FF2}">
      <dsp:nvSpPr>
        <dsp:cNvPr id="0" name=""/>
        <dsp:cNvSpPr/>
      </dsp:nvSpPr>
      <dsp:spPr>
        <a:xfrm>
          <a:off x="0" y="244115"/>
          <a:ext cx="7633742"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9344DB-5678-4999-83F2-6168A0442974}">
      <dsp:nvSpPr>
        <dsp:cNvPr id="0" name=""/>
        <dsp:cNvSpPr/>
      </dsp:nvSpPr>
      <dsp:spPr>
        <a:xfrm>
          <a:off x="381687" y="7955"/>
          <a:ext cx="5343619"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6" tIns="0" rIns="201976" bIns="0" numCol="1" spcCol="1270" anchor="ctr" anchorCtr="0">
          <a:noAutofit/>
          <a:scene3d>
            <a:camera prst="orthographicFront"/>
            <a:lightRig rig="threePt" dir="t"/>
          </a:scene3d>
          <a:sp3d prstMaterial="dkEdge"/>
        </a:bodyPr>
        <a:lstStyle/>
        <a:p>
          <a:pPr marL="0" lvl="0" indent="0" algn="l" defTabSz="711200" rtl="0">
            <a:lnSpc>
              <a:spcPct val="90000"/>
            </a:lnSpc>
            <a:spcBef>
              <a:spcPct val="0"/>
            </a:spcBef>
            <a:spcAft>
              <a:spcPct val="35000"/>
            </a:spcAft>
            <a:buNone/>
          </a:pPr>
          <a:r>
            <a:rPr lang="en-US" sz="1600" kern="1200"/>
            <a:t>Individual report card on your child’s progress</a:t>
          </a:r>
        </a:p>
      </dsp:txBody>
      <dsp:txXfrm>
        <a:off x="404744" y="31012"/>
        <a:ext cx="5297505" cy="426206"/>
      </dsp:txXfrm>
    </dsp:sp>
    <dsp:sp modelId="{0EB541F6-2C25-49F6-87E0-B594657CCEB5}">
      <dsp:nvSpPr>
        <dsp:cNvPr id="0" name=""/>
        <dsp:cNvSpPr/>
      </dsp:nvSpPr>
      <dsp:spPr>
        <a:xfrm>
          <a:off x="0" y="969875"/>
          <a:ext cx="7633742"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2463" tIns="333248" rIns="592463" bIns="113792" numCol="1" spcCol="1270" anchor="t" anchorCtr="0">
          <a:noAutofit/>
          <a:scene3d>
            <a:camera prst="orthographicFront"/>
            <a:lightRig rig="threePt" dir="t"/>
          </a:scene3d>
          <a:sp3d prstMaterial="dkEdge"/>
        </a:bodyPr>
        <a:lstStyle/>
        <a:p>
          <a:pPr marL="171450" lvl="1" indent="-171450" algn="l" defTabSz="711200" rtl="0">
            <a:lnSpc>
              <a:spcPct val="90000"/>
            </a:lnSpc>
            <a:spcBef>
              <a:spcPct val="0"/>
            </a:spcBef>
            <a:spcAft>
              <a:spcPct val="15000"/>
            </a:spcAft>
            <a:buChar char="•"/>
          </a:pPr>
          <a:r>
            <a:rPr lang="en-US" sz="1600" kern="1200"/>
            <a:t>Subject matter assessed</a:t>
          </a:r>
        </a:p>
        <a:p>
          <a:pPr marL="171450" lvl="1" indent="-171450" algn="l" defTabSz="711200" rtl="0">
            <a:lnSpc>
              <a:spcPct val="90000"/>
            </a:lnSpc>
            <a:spcBef>
              <a:spcPct val="0"/>
            </a:spcBef>
            <a:spcAft>
              <a:spcPct val="15000"/>
            </a:spcAft>
            <a:buChar char="•"/>
          </a:pPr>
          <a:r>
            <a:rPr lang="en-US" sz="1600" kern="1200"/>
            <a:t>Purpose of the assessment</a:t>
          </a:r>
        </a:p>
      </dsp:txBody>
      <dsp:txXfrm>
        <a:off x="0" y="969875"/>
        <a:ext cx="7633742" cy="907200"/>
      </dsp:txXfrm>
    </dsp:sp>
    <dsp:sp modelId="{7784FC06-0571-4F4D-9D93-703E240F1364}">
      <dsp:nvSpPr>
        <dsp:cNvPr id="0" name=""/>
        <dsp:cNvSpPr/>
      </dsp:nvSpPr>
      <dsp:spPr>
        <a:xfrm>
          <a:off x="381687" y="733715"/>
          <a:ext cx="5343619"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6" tIns="0" rIns="201976" bIns="0" numCol="1" spcCol="1270" anchor="ctr" anchorCtr="0">
          <a:noAutofit/>
          <a:scene3d>
            <a:camera prst="orthographicFront"/>
            <a:lightRig rig="threePt" dir="t"/>
          </a:scene3d>
          <a:sp3d prstMaterial="dkEdge"/>
        </a:bodyPr>
        <a:lstStyle/>
        <a:p>
          <a:pPr marL="0" lvl="0" indent="0" algn="l" defTabSz="711200" rtl="0">
            <a:lnSpc>
              <a:spcPct val="90000"/>
            </a:lnSpc>
            <a:spcBef>
              <a:spcPct val="0"/>
            </a:spcBef>
            <a:spcAft>
              <a:spcPct val="35000"/>
            </a:spcAft>
            <a:buNone/>
          </a:pPr>
          <a:r>
            <a:rPr lang="en-US" sz="1600" kern="1200"/>
            <a:t>Information on State and local assessments</a:t>
          </a:r>
        </a:p>
      </dsp:txBody>
      <dsp:txXfrm>
        <a:off x="404744" y="756772"/>
        <a:ext cx="5297505" cy="426206"/>
      </dsp:txXfrm>
    </dsp:sp>
    <dsp:sp modelId="{EA902F39-7276-4C60-AC8E-9B0C127653DF}">
      <dsp:nvSpPr>
        <dsp:cNvPr id="0" name=""/>
        <dsp:cNvSpPr/>
      </dsp:nvSpPr>
      <dsp:spPr>
        <a:xfrm>
          <a:off x="0" y="2207590"/>
          <a:ext cx="7633742" cy="138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2463" tIns="333248" rIns="592463" bIns="113792" numCol="1" spcCol="1270" anchor="t" anchorCtr="0">
          <a:noAutofit/>
          <a:scene3d>
            <a:camera prst="orthographicFront"/>
            <a:lightRig rig="threePt" dir="t"/>
          </a:scene3d>
          <a:sp3d prstMaterial="dkEdge"/>
        </a:bodyPr>
        <a:lstStyle/>
        <a:p>
          <a:pPr marL="171450" lvl="1" indent="-171450" algn="l" defTabSz="711200" rtl="0">
            <a:lnSpc>
              <a:spcPct val="90000"/>
            </a:lnSpc>
            <a:spcBef>
              <a:spcPct val="0"/>
            </a:spcBef>
            <a:spcAft>
              <a:spcPct val="15000"/>
            </a:spcAft>
            <a:buChar char="•"/>
          </a:pPr>
          <a:endParaRPr lang="en-US" sz="1600" kern="1200" dirty="0"/>
        </a:p>
        <a:p>
          <a:pPr marL="171450" lvl="1" indent="-171450" algn="l" defTabSz="711200" rtl="0">
            <a:lnSpc>
              <a:spcPct val="90000"/>
            </a:lnSpc>
            <a:spcBef>
              <a:spcPct val="0"/>
            </a:spcBef>
            <a:spcAft>
              <a:spcPct val="15000"/>
            </a:spcAft>
            <a:buChar char="•"/>
          </a:pPr>
          <a:r>
            <a:rPr lang="en-US" sz="1600" kern="1200" dirty="0"/>
            <a:t>Flexible Virtual meetings</a:t>
          </a:r>
        </a:p>
        <a:p>
          <a:pPr marL="171450" lvl="1" indent="-171450" algn="l" defTabSz="711200" rtl="0">
            <a:lnSpc>
              <a:spcPct val="90000"/>
            </a:lnSpc>
            <a:spcBef>
              <a:spcPct val="0"/>
            </a:spcBef>
            <a:spcAft>
              <a:spcPct val="15000"/>
            </a:spcAft>
            <a:buChar char="•"/>
          </a:pPr>
          <a:r>
            <a:rPr lang="en-US" sz="1600" kern="1200"/>
            <a:t>Monthly meetings</a:t>
          </a:r>
        </a:p>
        <a:p>
          <a:pPr marL="171450" lvl="1" indent="-171450" algn="l" defTabSz="711200" rtl="0">
            <a:lnSpc>
              <a:spcPct val="90000"/>
            </a:lnSpc>
            <a:spcBef>
              <a:spcPct val="0"/>
            </a:spcBef>
            <a:spcAft>
              <a:spcPct val="15000"/>
            </a:spcAft>
            <a:buChar char="•"/>
          </a:pPr>
          <a:r>
            <a:rPr lang="en-US" sz="1600" kern="1200" dirty="0"/>
            <a:t>Fall &amp; Spring Conferences</a:t>
          </a:r>
        </a:p>
      </dsp:txBody>
      <dsp:txXfrm>
        <a:off x="0" y="2207590"/>
        <a:ext cx="7633742" cy="1386000"/>
      </dsp:txXfrm>
    </dsp:sp>
    <dsp:sp modelId="{0BE75DB3-3839-4AAA-82DE-5732154C68DF}">
      <dsp:nvSpPr>
        <dsp:cNvPr id="0" name=""/>
        <dsp:cNvSpPr/>
      </dsp:nvSpPr>
      <dsp:spPr>
        <a:xfrm>
          <a:off x="381687" y="1963475"/>
          <a:ext cx="5343619"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6" tIns="0" rIns="201976" bIns="0" numCol="1" spcCol="1270" anchor="ctr" anchorCtr="0">
          <a:noAutofit/>
          <a:scene3d>
            <a:camera prst="orthographicFront"/>
            <a:lightRig rig="threePt" dir="t"/>
          </a:scene3d>
          <a:sp3d prstMaterial="dkEdge"/>
        </a:bodyPr>
        <a:lstStyle/>
        <a:p>
          <a:pPr marL="0" lvl="0" indent="0" algn="l" defTabSz="711200" rtl="0">
            <a:lnSpc>
              <a:spcPct val="90000"/>
            </a:lnSpc>
            <a:spcBef>
              <a:spcPct val="0"/>
            </a:spcBef>
            <a:spcAft>
              <a:spcPct val="35000"/>
            </a:spcAft>
            <a:buNone/>
          </a:pPr>
          <a:r>
            <a:rPr lang="en-US" sz="1600" kern="1200"/>
            <a:t>Right of parents to become involved in the school’s programs and how to do so</a:t>
          </a:r>
        </a:p>
      </dsp:txBody>
      <dsp:txXfrm>
        <a:off x="404744" y="1986532"/>
        <a:ext cx="5297505"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17AB4-05FE-4C66-8C79-141807996E34}">
      <dsp:nvSpPr>
        <dsp:cNvPr id="0" name=""/>
        <dsp:cNvSpPr/>
      </dsp:nvSpPr>
      <dsp:spPr>
        <a:xfrm rot="16200000">
          <a:off x="-584454" y="585386"/>
          <a:ext cx="3593591" cy="242281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303" bIns="0" numCol="1" spcCol="1270" anchor="t" anchorCtr="0">
          <a:noAutofit/>
          <a:scene3d>
            <a:camera prst="orthographicFront"/>
            <a:lightRig rig="threePt" dir="t"/>
          </a:scene3d>
          <a:sp3d prstMaterial="dkEdge"/>
        </a:bodyPr>
        <a:lstStyle/>
        <a:p>
          <a:pPr marL="0" lvl="0" indent="0" algn="l" defTabSz="844550" rtl="0">
            <a:lnSpc>
              <a:spcPct val="90000"/>
            </a:lnSpc>
            <a:spcBef>
              <a:spcPct val="0"/>
            </a:spcBef>
            <a:spcAft>
              <a:spcPct val="35000"/>
            </a:spcAft>
            <a:buNone/>
          </a:pPr>
          <a:r>
            <a:rPr lang="en-US" sz="1900" kern="1200"/>
            <a:t>District report card</a:t>
          </a:r>
        </a:p>
        <a:p>
          <a:pPr marL="114300" lvl="1" indent="-114300" algn="l" defTabSz="666750" rtl="0">
            <a:lnSpc>
              <a:spcPct val="90000"/>
            </a:lnSpc>
            <a:spcBef>
              <a:spcPct val="0"/>
            </a:spcBef>
            <a:spcAft>
              <a:spcPct val="15000"/>
            </a:spcAft>
            <a:buChar char="•"/>
          </a:pPr>
          <a:r>
            <a:rPr lang="en-US" sz="1500" kern="1200"/>
            <a:t>Overall student achievement </a:t>
          </a:r>
        </a:p>
        <a:p>
          <a:pPr marL="114300" lvl="1" indent="-114300" algn="l" defTabSz="666750" rtl="0">
            <a:lnSpc>
              <a:spcPct val="90000"/>
            </a:lnSpc>
            <a:spcBef>
              <a:spcPct val="0"/>
            </a:spcBef>
            <a:spcAft>
              <a:spcPct val="15000"/>
            </a:spcAft>
            <a:buChar char="•"/>
          </a:pPr>
          <a:r>
            <a:rPr lang="en-US" sz="1500" kern="1200"/>
            <a:t>Achievement by category</a:t>
          </a:r>
        </a:p>
        <a:p>
          <a:pPr marL="228600" lvl="2" indent="-114300" algn="l" defTabSz="666750" rtl="0">
            <a:lnSpc>
              <a:spcPct val="90000"/>
            </a:lnSpc>
            <a:spcBef>
              <a:spcPct val="0"/>
            </a:spcBef>
            <a:spcAft>
              <a:spcPct val="15000"/>
            </a:spcAft>
            <a:buChar char="•"/>
          </a:pPr>
          <a:r>
            <a:rPr lang="en-US" sz="1500" kern="1200"/>
            <a:t>Graduation rates</a:t>
          </a:r>
        </a:p>
        <a:p>
          <a:pPr marL="228600" lvl="2" indent="-114300" algn="l" defTabSz="666750" rtl="0">
            <a:lnSpc>
              <a:spcPct val="90000"/>
            </a:lnSpc>
            <a:spcBef>
              <a:spcPct val="0"/>
            </a:spcBef>
            <a:spcAft>
              <a:spcPct val="15000"/>
            </a:spcAft>
            <a:buChar char="•"/>
          </a:pPr>
          <a:r>
            <a:rPr lang="en-US" sz="1500" kern="1200"/>
            <a:t>District performance</a:t>
          </a:r>
        </a:p>
        <a:p>
          <a:pPr marL="228600" lvl="2" indent="-114300" algn="l" defTabSz="666750" rtl="0">
            <a:lnSpc>
              <a:spcPct val="90000"/>
            </a:lnSpc>
            <a:spcBef>
              <a:spcPct val="0"/>
            </a:spcBef>
            <a:spcAft>
              <a:spcPct val="15000"/>
            </a:spcAft>
            <a:buChar char="•"/>
          </a:pPr>
          <a:r>
            <a:rPr lang="en-US" sz="1500" kern="1200" dirty="0"/>
            <a:t>Gender</a:t>
          </a:r>
        </a:p>
        <a:p>
          <a:pPr marL="228600" lvl="2" indent="-114300" algn="l" defTabSz="666750" rtl="0">
            <a:lnSpc>
              <a:spcPct val="90000"/>
            </a:lnSpc>
            <a:spcBef>
              <a:spcPct val="0"/>
            </a:spcBef>
            <a:spcAft>
              <a:spcPct val="15000"/>
            </a:spcAft>
            <a:buChar char="•"/>
          </a:pPr>
          <a:r>
            <a:rPr lang="en-US" sz="1500" kern="1200"/>
            <a:t>Etc.</a:t>
          </a:r>
        </a:p>
        <a:p>
          <a:pPr marL="114300" lvl="1" indent="-114300" algn="l" defTabSz="666750" rtl="0">
            <a:lnSpc>
              <a:spcPct val="90000"/>
            </a:lnSpc>
            <a:spcBef>
              <a:spcPct val="0"/>
            </a:spcBef>
            <a:spcAft>
              <a:spcPct val="15000"/>
            </a:spcAft>
            <a:buChar char="•"/>
          </a:pPr>
          <a:r>
            <a:rPr lang="en-US" sz="1500" kern="1200"/>
            <a:t>Achievement by school</a:t>
          </a:r>
        </a:p>
      </dsp:txBody>
      <dsp:txXfrm rot="5400000">
        <a:off x="933" y="718717"/>
        <a:ext cx="2422818" cy="2156155"/>
      </dsp:txXfrm>
    </dsp:sp>
    <dsp:sp modelId="{3A99D223-0132-41B9-8C45-6FAC4780E03E}">
      <dsp:nvSpPr>
        <dsp:cNvPr id="0" name=""/>
        <dsp:cNvSpPr/>
      </dsp:nvSpPr>
      <dsp:spPr>
        <a:xfrm rot="16200000">
          <a:off x="2020075" y="585386"/>
          <a:ext cx="3593591" cy="242281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303" bIns="0" numCol="1" spcCol="1270" anchor="ctr" anchorCtr="0">
          <a:noAutofit/>
          <a:scene3d>
            <a:camera prst="orthographicFront"/>
            <a:lightRig rig="threePt" dir="t"/>
          </a:scene3d>
          <a:sp3d prstMaterial="dkEdge"/>
        </a:bodyPr>
        <a:lstStyle/>
        <a:p>
          <a:pPr marL="0" lvl="0" indent="0" algn="ctr" defTabSz="844550" rtl="0">
            <a:lnSpc>
              <a:spcPct val="90000"/>
            </a:lnSpc>
            <a:spcBef>
              <a:spcPct val="0"/>
            </a:spcBef>
            <a:spcAft>
              <a:spcPct val="35000"/>
            </a:spcAft>
            <a:buNone/>
          </a:pPr>
          <a:r>
            <a:rPr lang="en-US" sz="1900" kern="1200"/>
            <a:t>English Learner (EL) placement</a:t>
          </a:r>
        </a:p>
      </dsp:txBody>
      <dsp:txXfrm rot="5400000">
        <a:off x="2605462" y="718717"/>
        <a:ext cx="2422818" cy="2156155"/>
      </dsp:txXfrm>
    </dsp:sp>
    <dsp:sp modelId="{12863157-58D8-468D-8F70-67A7EE54F91C}">
      <dsp:nvSpPr>
        <dsp:cNvPr id="0" name=""/>
        <dsp:cNvSpPr/>
      </dsp:nvSpPr>
      <dsp:spPr>
        <a:xfrm rot="16200000">
          <a:off x="4624605" y="585386"/>
          <a:ext cx="3593591" cy="242281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303" bIns="0" numCol="1" spcCol="1270" anchor="ctr" anchorCtr="0">
          <a:noAutofit/>
          <a:scene3d>
            <a:camera prst="orthographicFront"/>
            <a:lightRig rig="threePt" dir="t"/>
          </a:scene3d>
          <a:sp3d prstMaterial="dkEdge"/>
        </a:bodyPr>
        <a:lstStyle/>
        <a:p>
          <a:pPr marL="0" lvl="0" indent="0" algn="ctr" defTabSz="844550" rtl="0">
            <a:lnSpc>
              <a:spcPct val="90000"/>
            </a:lnSpc>
            <a:spcBef>
              <a:spcPct val="0"/>
            </a:spcBef>
            <a:spcAft>
              <a:spcPct val="35000"/>
            </a:spcAft>
            <a:buNone/>
          </a:pPr>
          <a:r>
            <a:rPr lang="en-US" sz="1900" kern="1200"/>
            <a:t>State or District policy on student participation in mandated assessments</a:t>
          </a:r>
        </a:p>
      </dsp:txBody>
      <dsp:txXfrm rot="5400000">
        <a:off x="5209992" y="718717"/>
        <a:ext cx="2422818" cy="215615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9/30/2020</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9/30/2020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Purpose of</a:t>
            </a:r>
            <a:r>
              <a:rPr lang="en-US" baseline="0"/>
              <a:t> Title I</a:t>
            </a:r>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3</a:t>
            </a:fld>
            <a:endParaRPr lang="en-US"/>
          </a:p>
        </p:txBody>
      </p:sp>
    </p:spTree>
    <p:extLst>
      <p:ext uri="{BB962C8B-B14F-4D97-AF65-F5344CB8AC3E}">
        <p14:creationId xmlns:p14="http://schemas.microsoft.com/office/powerpoint/2010/main" val="84486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a:t>
            </a:r>
            <a:r>
              <a:rPr lang="en-US" baseline="0"/>
              <a:t> be a “schoolwide” school the school must have a free/reduced lunch count of at least 40%, collect and analyze data that affects student achievement, and must develop a comprehensive site plan (School Performancy Plan) and annually review its effectiveness. </a:t>
            </a:r>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4</a:t>
            </a:fld>
            <a:endParaRPr lang="en-US"/>
          </a:p>
        </p:txBody>
      </p:sp>
    </p:spTree>
    <p:extLst>
      <p:ext uri="{BB962C8B-B14F-4D97-AF65-F5344CB8AC3E}">
        <p14:creationId xmlns:p14="http://schemas.microsoft.com/office/powerpoint/2010/main" val="383287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r>
              <a:rPr lang="en-US"/>
              <a:t>Washington</a:t>
            </a:r>
            <a:r>
              <a:rPr lang="en-US" baseline="0"/>
              <a:t> School would receive a higher amount of Title I funds as it has the largest percentage of students receiving free/reduced lunch. Lincoln and Obama would not be eligible to receive schoolwide Title I funds as their FRL rates are too low. (For your own information: Rate when schools can become eligibile to receive schoolwide funds is 40%, WCSD funds down to high 58% percent.) </a:t>
            </a:r>
            <a:endParaRPr lang="en-US"/>
          </a:p>
        </p:txBody>
      </p:sp>
      <p:sp>
        <p:nvSpPr>
          <p:cNvPr id="34820" name="Slide Number Placeholder 3"/>
          <p:cNvSpPr>
            <a:spLocks noGrp="1"/>
          </p:cNvSpPr>
          <p:nvPr>
            <p:ph type="sldNum" sz="quarter" idx="5"/>
          </p:nvPr>
        </p:nvSpPr>
        <p:spPr bwMode="auto">
          <a:noFill/>
          <a:ln>
            <a:miter lim="800000"/>
            <a:headEnd/>
            <a:tailEnd/>
          </a:ln>
        </p:spPr>
        <p:txBody>
          <a:bodyPr/>
          <a:lstStyle/>
          <a:p>
            <a:fld id="{0F7A61A0-90AB-4283-9BBD-B77AAE1F6DE1}" type="slidenum">
              <a:rPr lang="en-US" smtClean="0">
                <a:latin typeface="Chalkboard"/>
                <a:ea typeface="ヒラギノ角ゴ ProN W3"/>
                <a:cs typeface="ヒラギノ角ゴ ProN W3"/>
                <a:sym typeface="Chalkboard"/>
              </a:rPr>
              <a:pPr/>
              <a:t>5</a:t>
            </a:fld>
            <a:endParaRPr lang="en-US">
              <a:latin typeface="Chalkboard"/>
              <a:ea typeface="ヒラギノ角ゴ ProN W3"/>
              <a:cs typeface="ヒラギノ角ゴ ProN W3"/>
              <a:sym typeface="Chalkboard"/>
            </a:endParaRPr>
          </a:p>
        </p:txBody>
      </p:sp>
    </p:spTree>
    <p:extLst>
      <p:ext uri="{BB962C8B-B14F-4D97-AF65-F5344CB8AC3E}">
        <p14:creationId xmlns:p14="http://schemas.microsoft.com/office/powerpoint/2010/main" val="22957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1. Parents and families are active participants in the life of the school, feel welcome, valued and connected to each other.</a:t>
            </a:r>
          </a:p>
          <a:p>
            <a:r>
              <a:rPr lang="en-US"/>
              <a:t>2. Families and staff engage in regular, authentic, two-way, meaningful communication about student learning.</a:t>
            </a:r>
          </a:p>
          <a:p>
            <a:r>
              <a:rPr lang="en-US"/>
              <a:t>3. Families and school staff collaborate to support student learning and healthy development both at home and at school.</a:t>
            </a:r>
          </a:p>
          <a:p>
            <a:r>
              <a:rPr lang="en-US"/>
              <a:t>4.</a:t>
            </a:r>
            <a:r>
              <a:rPr lang="en-US" baseline="0"/>
              <a:t> </a:t>
            </a:r>
            <a:r>
              <a:rPr lang="en-US"/>
              <a:t>Families are empowered to be advocates for their own and other children , ensuring that students are provided equitable access to learning opportunities.</a:t>
            </a:r>
          </a:p>
          <a:p>
            <a:r>
              <a:rPr lang="en-US"/>
              <a:t>5. Families and school staff are equal partners in decisions that affect children and families.</a:t>
            </a:r>
          </a:p>
          <a:p>
            <a:r>
              <a:rPr lang="en-US"/>
              <a:t>6. Families and school staff collaborate with community members to connect students, families, and staff to expanded learning opportunities, community services, and civic participation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t>7. Staff have access to professional learning opportunities that increase their cultural competency and provide practical, research-based strategies that improve their ability to effectively partner with families.</a:t>
            </a:r>
          </a:p>
          <a:p>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7</a:t>
            </a:fld>
            <a:endParaRPr lang="en-US"/>
          </a:p>
        </p:txBody>
      </p:sp>
    </p:spTree>
    <p:extLst>
      <p:ext uri="{BB962C8B-B14F-4D97-AF65-F5344CB8AC3E}">
        <p14:creationId xmlns:p14="http://schemas.microsoft.com/office/powerpoint/2010/main" val="3291027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Besides</a:t>
            </a:r>
            <a:r>
              <a:rPr lang="en-US" baseline="0"/>
              <a:t> the information provided in the previous slides, parents can request information on any of these items and the school has to provide it in a timely manner. Report cards quarterly. Information on State and Local Assessments – parents can request more information on state and local assessments, i.e., practice tests, MAP, Brigrance, ACT, etc. What the participation policy is…</a:t>
            </a:r>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9</a:t>
            </a:fld>
            <a:endParaRPr lang="en-US"/>
          </a:p>
        </p:txBody>
      </p:sp>
    </p:spTree>
    <p:extLst>
      <p:ext uri="{BB962C8B-B14F-4D97-AF65-F5344CB8AC3E}">
        <p14:creationId xmlns:p14="http://schemas.microsoft.com/office/powerpoint/2010/main" val="240816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a:t>
            </a:r>
            <a:r>
              <a:rPr lang="en-US" baseline="0"/>
              <a:t> are items not specifically stated in previous slides. </a:t>
            </a:r>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10</a:t>
            </a:fld>
            <a:endParaRPr lang="en-US"/>
          </a:p>
        </p:txBody>
      </p:sp>
    </p:spTree>
    <p:extLst>
      <p:ext uri="{BB962C8B-B14F-4D97-AF65-F5344CB8AC3E}">
        <p14:creationId xmlns:p14="http://schemas.microsoft.com/office/powerpoint/2010/main" val="3329005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597834" y="332216"/>
            <a:ext cx="1391775" cy="1110030"/>
          </a:xfrm>
        </p:spPr>
        <p:txBody>
          <a:bodyPr>
            <a:normAutofit lnSpcReduction="10000"/>
          </a:bodyPr>
          <a:lstStyle/>
          <a:p>
            <a:r>
              <a:rPr lang="en-US" dirty="0"/>
              <a:t>August 20-21 SY</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Autofit/>
          </a:bodyPr>
          <a:lstStyle/>
          <a:p>
            <a:r>
              <a:rPr lang="en-US" sz="4000" dirty="0"/>
              <a:t>Natchez Elementary School</a:t>
            </a:r>
            <a:endParaRPr lang="ru-RU" sz="4000"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a:t>Back to School Night</a:t>
            </a:r>
            <a:endParaRPr lang="ru-RU" dirty="0"/>
          </a:p>
        </p:txBody>
      </p:sp>
      <p:pic>
        <p:nvPicPr>
          <p:cNvPr id="8" name="Picture 7">
            <a:extLst>
              <a:ext uri="{FF2B5EF4-FFF2-40B4-BE49-F238E27FC236}">
                <a16:creationId xmlns:a16="http://schemas.microsoft.com/office/drawing/2014/main" id="{E55645B1-D599-0840-8EF3-A4DE463BF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07291">
            <a:off x="586384" y="1624261"/>
            <a:ext cx="5228193" cy="4030823"/>
          </a:xfrm>
          <a:prstGeom prst="rect">
            <a:avLst/>
          </a:prstGeo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462758" y="2286003"/>
          <a:ext cx="7633742" cy="359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2800" dirty="0">
                <a:solidFill>
                  <a:srgbClr val="FFFF00"/>
                </a:solidFill>
              </a:rPr>
              <a:t>Parents’ right-to-know</a:t>
            </a:r>
            <a:r>
              <a:rPr lang="en-US" sz="2800" baseline="0" dirty="0">
                <a:solidFill>
                  <a:srgbClr val="FFFF00"/>
                </a:solidFill>
              </a:rPr>
              <a:t> – district level</a:t>
            </a:r>
            <a:endParaRPr lang="en-US" sz="2800" dirty="0">
              <a:solidFill>
                <a:srgbClr val="FFFF00"/>
              </a:solidFill>
            </a:endParaRPr>
          </a:p>
        </p:txBody>
      </p:sp>
    </p:spTree>
    <p:extLst>
      <p:ext uri="{BB962C8B-B14F-4D97-AF65-F5344CB8AC3E}">
        <p14:creationId xmlns:p14="http://schemas.microsoft.com/office/powerpoint/2010/main" val="100140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284069">
            <a:off x="197752" y="489223"/>
            <a:ext cx="4000392" cy="966906"/>
          </a:xfrm>
        </p:spPr>
        <p:txBody>
          <a:bodyPr>
            <a:normAutofit fontScale="90000"/>
          </a:bodyPr>
          <a:lstStyle/>
          <a:p>
            <a:r>
              <a:rPr lang="en-US" sz="5695" dirty="0">
                <a:solidFill>
                  <a:srgbClr val="FFFF00"/>
                </a:solidFill>
              </a:rPr>
              <a:t>CSI</a:t>
            </a:r>
            <a:br>
              <a:rPr lang="en-US" dirty="0">
                <a:effectLst/>
                <a:latin typeface="Segoe UI" panose="020B0502040204020203" pitchFamily="34" charset="0"/>
                <a:cs typeface="Segoe UI" panose="020B0502040204020203" pitchFamily="34" charset="0"/>
              </a:rPr>
            </a:br>
            <a:endParaRPr lang="en-US" sz="1500" dirty="0">
              <a:latin typeface="Segoe UI" panose="020B0502040204020203" pitchFamily="34" charset="0"/>
              <a:cs typeface="Segoe UI" panose="020B0502040204020203" pitchFamily="34" charset="0"/>
            </a:endParaRPr>
          </a:p>
        </p:txBody>
      </p:sp>
      <p:sp>
        <p:nvSpPr>
          <p:cNvPr id="5" name="Rectangle 2"/>
          <p:cNvSpPr txBox="1">
            <a:spLocks noChangeArrowheads="1"/>
          </p:cNvSpPr>
          <p:nvPr/>
        </p:nvSpPr>
        <p:spPr>
          <a:xfrm>
            <a:off x="3881098" y="1319283"/>
            <a:ext cx="7633742" cy="318367"/>
          </a:xfrm>
          <a:prstGeom prst="rect">
            <a:avLst/>
          </a:prstGeom>
        </p:spPr>
        <p:txBody>
          <a:bodyPr vert="horz" lIns="64294" tIns="32147" rIns="64294" bIns="32147" rtlCol="0" anchor="t">
            <a:noAutofit/>
          </a:bodyPr>
          <a:lstStyle>
            <a:lvl1pPr algn="l" defTabSz="975345" rtl="0" eaLnBrk="1" latinLnBrk="0" hangingPunct="1">
              <a:lnSpc>
                <a:spcPct val="90000"/>
              </a:lnSpc>
              <a:spcBef>
                <a:spcPct val="0"/>
              </a:spcBef>
              <a:buNone/>
              <a:defRPr sz="7253" kern="1200" cap="all" spc="213" baseline="0">
                <a:solidFill>
                  <a:schemeClr val="tx2"/>
                </a:solidFill>
                <a:latin typeface="+mj-lt"/>
                <a:ea typeface="+mj-ea"/>
                <a:cs typeface="+mj-cs"/>
              </a:defRPr>
            </a:lvl1pPr>
          </a:lstStyle>
          <a:p>
            <a:r>
              <a:rPr lang="en-US" sz="2800" b="1" dirty="0">
                <a:latin typeface="Helvetica" panose="020B0604020202020204" pitchFamily="34" charset="0"/>
                <a:cs typeface="Helvetica" panose="020B0604020202020204" pitchFamily="34" charset="0"/>
              </a:rPr>
              <a:t>CSI – Comprehensive support and improvement</a:t>
            </a:r>
          </a:p>
        </p:txBody>
      </p:sp>
      <p:sp>
        <p:nvSpPr>
          <p:cNvPr id="3" name="TextBox 2">
            <a:extLst>
              <a:ext uri="{FF2B5EF4-FFF2-40B4-BE49-F238E27FC236}">
                <a16:creationId xmlns:a16="http://schemas.microsoft.com/office/drawing/2014/main" id="{50FDD2C7-D8C5-DD41-9498-7A622B55DDF5}"/>
              </a:ext>
            </a:extLst>
          </p:cNvPr>
          <p:cNvSpPr txBox="1"/>
          <p:nvPr/>
        </p:nvSpPr>
        <p:spPr>
          <a:xfrm>
            <a:off x="1484324" y="2283346"/>
            <a:ext cx="10707676" cy="3693319"/>
          </a:xfrm>
          <a:prstGeom prst="rect">
            <a:avLst/>
          </a:prstGeom>
          <a:noFill/>
        </p:spPr>
        <p:txBody>
          <a:bodyPr wrap="square" rtlCol="0">
            <a:spAutoFit/>
          </a:bodyPr>
          <a:lstStyle/>
          <a:p>
            <a:r>
              <a:rPr lang="en-US" dirty="0">
                <a:solidFill>
                  <a:srgbClr val="000000"/>
                </a:solidFill>
              </a:rPr>
              <a:t>The Every Student Succeeds Act (ESSA) allows states the authority and flexibility to set policies, to create timelines for progress, and develop school improvement plans that meet the needs of its students. ESSA offers a favorable change from the “one size fits all” approach to school improvement by providing more flexibility in designating and the reporting school performance. There are three designations of schools identified as in need of school improvement. </a:t>
            </a:r>
          </a:p>
          <a:p>
            <a:r>
              <a:rPr lang="en-US" dirty="0">
                <a:solidFill>
                  <a:srgbClr val="000000"/>
                </a:solidFill>
              </a:rPr>
              <a:t>The first designation is Comprehensive Support and Improvement (CSI) schools, which in Nevada are: </a:t>
            </a:r>
          </a:p>
          <a:p>
            <a:pPr marL="742950" lvl="1" indent="-285750">
              <a:buFont typeface="Arial" panose="020B0604020202020204" pitchFamily="34" charset="0"/>
              <a:buChar char="•"/>
            </a:pPr>
            <a:r>
              <a:rPr lang="en-US" dirty="0">
                <a:solidFill>
                  <a:srgbClr val="000000"/>
                </a:solidFill>
              </a:rPr>
              <a:t>The lowest performing five percent of schools based on an adjusted Nevada School Performance Framework (NSPF) index score, </a:t>
            </a:r>
          </a:p>
          <a:p>
            <a:pPr marL="742950" lvl="1" indent="-285750">
              <a:buFont typeface="Arial" panose="020B0604020202020204" pitchFamily="34" charset="0"/>
              <a:buChar char="•"/>
            </a:pPr>
            <a:r>
              <a:rPr lang="en-US" dirty="0">
                <a:solidFill>
                  <a:srgbClr val="000000"/>
                </a:solidFill>
              </a:rPr>
              <a:t>All one-star schools on the Rising Stars List, and </a:t>
            </a:r>
          </a:p>
          <a:p>
            <a:pPr marL="742950" lvl="1" indent="-285750">
              <a:buFont typeface="Arial" panose="020B0604020202020204" pitchFamily="34" charset="0"/>
              <a:buChar char="•"/>
            </a:pPr>
            <a:r>
              <a:rPr lang="en-US" dirty="0">
                <a:solidFill>
                  <a:srgbClr val="000000"/>
                </a:solidFill>
              </a:rPr>
              <a:t>High schools with a four-year adjusted cohort graduation rate below 67 percent. </a:t>
            </a:r>
          </a:p>
          <a:p>
            <a:r>
              <a:rPr lang="en-US" dirty="0">
                <a:solidFill>
                  <a:srgbClr val="000000"/>
                </a:solidFill>
              </a:rPr>
              <a:t>Note: CSI schools are capped at two stars in their designation year, followed by a three- year implementation period. </a:t>
            </a:r>
          </a:p>
          <a:p>
            <a:endParaRPr lang="en-US" dirty="0"/>
          </a:p>
        </p:txBody>
      </p:sp>
    </p:spTree>
    <p:extLst>
      <p:ext uri="{BB962C8B-B14F-4D97-AF65-F5344CB8AC3E}">
        <p14:creationId xmlns:p14="http://schemas.microsoft.com/office/powerpoint/2010/main" val="15419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28AD49-B041-094C-BA23-18778C56DF8B}"/>
              </a:ext>
            </a:extLst>
          </p:cNvPr>
          <p:cNvSpPr>
            <a:spLocks noGrp="1"/>
          </p:cNvSpPr>
          <p:nvPr>
            <p:ph type="sldNum" sz="quarter" idx="12"/>
          </p:nvPr>
        </p:nvSpPr>
        <p:spPr/>
        <p:txBody>
          <a:bodyPr/>
          <a:lstStyle/>
          <a:p>
            <a:fld id="{98C0CDE5-970C-4CC4-BF43-0DA127E73E82}" type="slidenum">
              <a:rPr lang="en-US" noProof="0" smtClean="0"/>
              <a:t>12</a:t>
            </a:fld>
            <a:endParaRPr lang="en-US" noProof="0" dirty="0"/>
          </a:p>
        </p:txBody>
      </p:sp>
      <p:sp>
        <p:nvSpPr>
          <p:cNvPr id="4" name="Title 3">
            <a:extLst>
              <a:ext uri="{FF2B5EF4-FFF2-40B4-BE49-F238E27FC236}">
                <a16:creationId xmlns:a16="http://schemas.microsoft.com/office/drawing/2014/main" id="{85994A6B-F9C1-8347-A440-80C2002C1DBC}"/>
              </a:ext>
            </a:extLst>
          </p:cNvPr>
          <p:cNvSpPr>
            <a:spLocks noGrp="1"/>
          </p:cNvSpPr>
          <p:nvPr>
            <p:ph type="title"/>
          </p:nvPr>
        </p:nvSpPr>
        <p:spPr/>
        <p:txBody>
          <a:bodyPr/>
          <a:lstStyle/>
          <a:p>
            <a:r>
              <a:rPr lang="en-US" dirty="0"/>
              <a:t>19-20 SY Data</a:t>
            </a:r>
          </a:p>
        </p:txBody>
      </p:sp>
      <p:sp>
        <p:nvSpPr>
          <p:cNvPr id="5" name="TextBox 4">
            <a:extLst>
              <a:ext uri="{FF2B5EF4-FFF2-40B4-BE49-F238E27FC236}">
                <a16:creationId xmlns:a16="http://schemas.microsoft.com/office/drawing/2014/main" id="{9082CC8A-1491-E941-8F31-AC166315A696}"/>
              </a:ext>
            </a:extLst>
          </p:cNvPr>
          <p:cNvSpPr txBox="1"/>
          <p:nvPr/>
        </p:nvSpPr>
        <p:spPr>
          <a:xfrm>
            <a:off x="2545080" y="1783080"/>
            <a:ext cx="8229600" cy="3970318"/>
          </a:xfrm>
          <a:prstGeom prst="rect">
            <a:avLst/>
          </a:prstGeom>
          <a:noFill/>
        </p:spPr>
        <p:txBody>
          <a:bodyPr wrap="square" rtlCol="0">
            <a:spAutoFit/>
          </a:bodyPr>
          <a:lstStyle/>
          <a:p>
            <a:pPr algn="ctr"/>
            <a:r>
              <a:rPr lang="en-US" b="1" u="sng" dirty="0">
                <a:solidFill>
                  <a:srgbClr val="000000"/>
                </a:solidFill>
              </a:rPr>
              <a:t>NSPF</a:t>
            </a:r>
          </a:p>
          <a:p>
            <a:pPr algn="ctr"/>
            <a:r>
              <a:rPr lang="en-US" b="1" dirty="0">
                <a:solidFill>
                  <a:srgbClr val="000000"/>
                </a:solidFill>
              </a:rPr>
              <a:t>12 pts (17-18 SY) </a:t>
            </a:r>
            <a:r>
              <a:rPr lang="en-US" b="1" dirty="0">
                <a:solidFill>
                  <a:srgbClr val="000000"/>
                </a:solidFill>
                <a:sym typeface="Wingdings" pitchFamily="2" charset="2"/>
              </a:rPr>
              <a:t> </a:t>
            </a:r>
            <a:r>
              <a:rPr lang="en-US" b="1" dirty="0">
                <a:solidFill>
                  <a:schemeClr val="accent3"/>
                </a:solidFill>
                <a:sym typeface="Wingdings" pitchFamily="2" charset="2"/>
              </a:rPr>
              <a:t>18.33 pts </a:t>
            </a:r>
            <a:r>
              <a:rPr lang="en-US" b="1" dirty="0">
                <a:solidFill>
                  <a:srgbClr val="000000"/>
                </a:solidFill>
                <a:sym typeface="Wingdings" pitchFamily="2" charset="2"/>
              </a:rPr>
              <a:t>(18-19 SY)</a:t>
            </a:r>
          </a:p>
          <a:p>
            <a:pPr algn="ctr"/>
            <a:endParaRPr lang="en-US" b="1" dirty="0">
              <a:solidFill>
                <a:srgbClr val="000000"/>
              </a:solidFill>
            </a:endParaRPr>
          </a:p>
          <a:p>
            <a:pPr algn="ctr"/>
            <a:r>
              <a:rPr lang="en-US" b="1" u="sng" dirty="0">
                <a:solidFill>
                  <a:srgbClr val="000000"/>
                </a:solidFill>
              </a:rPr>
              <a:t>Students at High/Moderate Risk</a:t>
            </a:r>
          </a:p>
          <a:p>
            <a:pPr algn="ctr"/>
            <a:r>
              <a:rPr lang="en-US" b="1" dirty="0">
                <a:solidFill>
                  <a:srgbClr val="000000"/>
                </a:solidFill>
              </a:rPr>
              <a:t>45% of Students (17-18 SY) </a:t>
            </a:r>
            <a:r>
              <a:rPr lang="en-US" b="1" dirty="0">
                <a:solidFill>
                  <a:srgbClr val="000000"/>
                </a:solidFill>
                <a:sym typeface="Wingdings" pitchFamily="2" charset="2"/>
              </a:rPr>
              <a:t> </a:t>
            </a:r>
            <a:r>
              <a:rPr lang="en-US" b="1" dirty="0">
                <a:solidFill>
                  <a:schemeClr val="accent3"/>
                </a:solidFill>
                <a:sym typeface="Wingdings" pitchFamily="2" charset="2"/>
              </a:rPr>
              <a:t>21%</a:t>
            </a:r>
            <a:r>
              <a:rPr lang="en-US" b="1" dirty="0">
                <a:solidFill>
                  <a:srgbClr val="000000"/>
                </a:solidFill>
                <a:sym typeface="Wingdings" pitchFamily="2" charset="2"/>
              </a:rPr>
              <a:t> of Students (18-19 SY) </a:t>
            </a:r>
          </a:p>
          <a:p>
            <a:pPr algn="ctr"/>
            <a:endParaRPr lang="en-US" b="1" dirty="0">
              <a:solidFill>
                <a:srgbClr val="000000"/>
              </a:solidFill>
              <a:sym typeface="Wingdings" pitchFamily="2" charset="2"/>
            </a:endParaRPr>
          </a:p>
          <a:p>
            <a:pPr algn="ctr"/>
            <a:r>
              <a:rPr lang="en-US" b="1" u="sng" dirty="0">
                <a:solidFill>
                  <a:srgbClr val="000000"/>
                </a:solidFill>
              </a:rPr>
              <a:t>Chronic Absenteeism </a:t>
            </a:r>
          </a:p>
          <a:p>
            <a:pPr algn="ctr"/>
            <a:r>
              <a:rPr lang="en-US" b="1" dirty="0">
                <a:solidFill>
                  <a:srgbClr val="000000"/>
                </a:solidFill>
              </a:rPr>
              <a:t>43% of Students (17-18 SY) </a:t>
            </a:r>
            <a:r>
              <a:rPr lang="en-US" b="1" dirty="0">
                <a:solidFill>
                  <a:srgbClr val="000000"/>
                </a:solidFill>
                <a:sym typeface="Wingdings" pitchFamily="2" charset="2"/>
              </a:rPr>
              <a:t> </a:t>
            </a:r>
            <a:r>
              <a:rPr lang="en-US" b="1" dirty="0">
                <a:solidFill>
                  <a:schemeClr val="accent3"/>
                </a:solidFill>
                <a:sym typeface="Wingdings" pitchFamily="2" charset="2"/>
              </a:rPr>
              <a:t>17%</a:t>
            </a:r>
            <a:r>
              <a:rPr lang="en-US" b="1" dirty="0">
                <a:solidFill>
                  <a:srgbClr val="000000"/>
                </a:solidFill>
                <a:sym typeface="Wingdings" pitchFamily="2" charset="2"/>
              </a:rPr>
              <a:t> of Students (18-19 SY)</a:t>
            </a:r>
          </a:p>
          <a:p>
            <a:pPr algn="ctr"/>
            <a:endParaRPr lang="en-US" b="1" dirty="0">
              <a:solidFill>
                <a:srgbClr val="000000"/>
              </a:solidFill>
              <a:sym typeface="Wingdings" pitchFamily="2" charset="2"/>
            </a:endParaRPr>
          </a:p>
          <a:p>
            <a:pPr algn="ctr"/>
            <a:r>
              <a:rPr lang="en-US" b="1" u="sng" dirty="0">
                <a:solidFill>
                  <a:srgbClr val="000000"/>
                </a:solidFill>
              </a:rPr>
              <a:t>Students proficient ELA at Level 3 or 4</a:t>
            </a:r>
          </a:p>
          <a:p>
            <a:pPr algn="ctr"/>
            <a:r>
              <a:rPr lang="en-US" b="1" dirty="0">
                <a:solidFill>
                  <a:srgbClr val="000000"/>
                </a:solidFill>
              </a:rPr>
              <a:t>13% of Students (17-18 SY) </a:t>
            </a:r>
            <a:r>
              <a:rPr lang="en-US" b="1" dirty="0">
                <a:solidFill>
                  <a:srgbClr val="000000"/>
                </a:solidFill>
                <a:sym typeface="Wingdings" pitchFamily="2" charset="2"/>
              </a:rPr>
              <a:t> </a:t>
            </a:r>
            <a:r>
              <a:rPr lang="en-US" b="1" dirty="0">
                <a:solidFill>
                  <a:schemeClr val="accent3"/>
                </a:solidFill>
                <a:sym typeface="Wingdings" pitchFamily="2" charset="2"/>
              </a:rPr>
              <a:t>16%</a:t>
            </a:r>
            <a:r>
              <a:rPr lang="en-US" b="1" dirty="0">
                <a:solidFill>
                  <a:srgbClr val="000000"/>
                </a:solidFill>
                <a:sym typeface="Wingdings" pitchFamily="2" charset="2"/>
              </a:rPr>
              <a:t> of Students (18-19 SY)</a:t>
            </a:r>
          </a:p>
          <a:p>
            <a:pPr algn="ctr"/>
            <a:endParaRPr lang="en-US" b="1" dirty="0">
              <a:solidFill>
                <a:srgbClr val="000000"/>
              </a:solidFill>
              <a:sym typeface="Wingdings" pitchFamily="2" charset="2"/>
            </a:endParaRPr>
          </a:p>
          <a:p>
            <a:pPr algn="ctr"/>
            <a:r>
              <a:rPr lang="en-US" b="1" u="sng" dirty="0">
                <a:solidFill>
                  <a:srgbClr val="000000"/>
                </a:solidFill>
              </a:rPr>
              <a:t>Students proficient MATH at Level 3 or 4</a:t>
            </a:r>
          </a:p>
          <a:p>
            <a:pPr algn="ctr"/>
            <a:r>
              <a:rPr lang="en-US" b="1" dirty="0">
                <a:solidFill>
                  <a:srgbClr val="000000"/>
                </a:solidFill>
              </a:rPr>
              <a:t>6% of Students (17-18 SY) </a:t>
            </a:r>
            <a:r>
              <a:rPr lang="en-US" b="1" dirty="0">
                <a:solidFill>
                  <a:srgbClr val="000000"/>
                </a:solidFill>
                <a:sym typeface="Wingdings" pitchFamily="2" charset="2"/>
              </a:rPr>
              <a:t> </a:t>
            </a:r>
            <a:r>
              <a:rPr lang="en-US" b="1" dirty="0">
                <a:solidFill>
                  <a:schemeClr val="accent3"/>
                </a:solidFill>
                <a:sym typeface="Wingdings" pitchFamily="2" charset="2"/>
              </a:rPr>
              <a:t>16%</a:t>
            </a:r>
            <a:r>
              <a:rPr lang="en-US" b="1" dirty="0">
                <a:solidFill>
                  <a:srgbClr val="000000"/>
                </a:solidFill>
                <a:sym typeface="Wingdings" pitchFamily="2" charset="2"/>
              </a:rPr>
              <a:t> of Students (18-19 SY)</a:t>
            </a:r>
            <a:endParaRPr lang="en-US" b="1" dirty="0">
              <a:solidFill>
                <a:srgbClr val="000000"/>
              </a:solidFill>
            </a:endParaRPr>
          </a:p>
        </p:txBody>
      </p:sp>
    </p:spTree>
    <p:extLst>
      <p:ext uri="{BB962C8B-B14F-4D97-AF65-F5344CB8AC3E}">
        <p14:creationId xmlns:p14="http://schemas.microsoft.com/office/powerpoint/2010/main" val="273465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8BE2C1-027A-844F-AC80-3DDA46CB1A15}"/>
              </a:ext>
            </a:extLst>
          </p:cNvPr>
          <p:cNvSpPr>
            <a:spLocks noGrp="1"/>
          </p:cNvSpPr>
          <p:nvPr>
            <p:ph type="sldNum" sz="quarter" idx="12"/>
          </p:nvPr>
        </p:nvSpPr>
        <p:spPr/>
        <p:txBody>
          <a:bodyPr/>
          <a:lstStyle/>
          <a:p>
            <a:fld id="{98C0CDE5-970C-4CC4-BF43-0DA127E73E82}" type="slidenum">
              <a:rPr lang="en-US" noProof="0" smtClean="0"/>
              <a:t>13</a:t>
            </a:fld>
            <a:endParaRPr lang="en-US" noProof="0" dirty="0"/>
          </a:p>
        </p:txBody>
      </p:sp>
      <p:sp>
        <p:nvSpPr>
          <p:cNvPr id="4" name="Title 3">
            <a:extLst>
              <a:ext uri="{FF2B5EF4-FFF2-40B4-BE49-F238E27FC236}">
                <a16:creationId xmlns:a16="http://schemas.microsoft.com/office/drawing/2014/main" id="{8C1A584C-B82A-2140-87CA-1273D24A684D}"/>
              </a:ext>
            </a:extLst>
          </p:cNvPr>
          <p:cNvSpPr>
            <a:spLocks noGrp="1"/>
          </p:cNvSpPr>
          <p:nvPr>
            <p:ph type="title"/>
          </p:nvPr>
        </p:nvSpPr>
        <p:spPr>
          <a:xfrm rot="21180000">
            <a:off x="-3820" y="498484"/>
            <a:ext cx="2629332" cy="1309808"/>
          </a:xfrm>
        </p:spPr>
        <p:txBody>
          <a:bodyPr>
            <a:normAutofit/>
          </a:bodyPr>
          <a:lstStyle/>
          <a:p>
            <a:r>
              <a:rPr lang="en-US" sz="3600" dirty="0">
                <a:solidFill>
                  <a:srgbClr val="000000"/>
                </a:solidFill>
              </a:rPr>
              <a:t>NSPF </a:t>
            </a:r>
            <a:br>
              <a:rPr lang="en-US" sz="3600" dirty="0">
                <a:solidFill>
                  <a:srgbClr val="000000"/>
                </a:solidFill>
              </a:rPr>
            </a:br>
            <a:r>
              <a:rPr lang="en-US" sz="2800" dirty="0">
                <a:solidFill>
                  <a:srgbClr val="000000"/>
                </a:solidFill>
              </a:rPr>
              <a:t>19-20 SY</a:t>
            </a:r>
          </a:p>
        </p:txBody>
      </p:sp>
      <p:pic>
        <p:nvPicPr>
          <p:cNvPr id="6" name="Picture 5">
            <a:extLst>
              <a:ext uri="{FF2B5EF4-FFF2-40B4-BE49-F238E27FC236}">
                <a16:creationId xmlns:a16="http://schemas.microsoft.com/office/drawing/2014/main" id="{D644314E-D4BB-0B40-91F8-09B0AB9A5D25}"/>
              </a:ext>
            </a:extLst>
          </p:cNvPr>
          <p:cNvPicPr>
            <a:picLocks noChangeAspect="1"/>
          </p:cNvPicPr>
          <p:nvPr/>
        </p:nvPicPr>
        <p:blipFill>
          <a:blip r:embed="rId2"/>
          <a:stretch>
            <a:fillRect/>
          </a:stretch>
        </p:blipFill>
        <p:spPr>
          <a:xfrm>
            <a:off x="7157292" y="0"/>
            <a:ext cx="4857335" cy="6858000"/>
          </a:xfrm>
          <a:prstGeom prst="rect">
            <a:avLst/>
          </a:prstGeom>
        </p:spPr>
      </p:pic>
      <p:pic>
        <p:nvPicPr>
          <p:cNvPr id="8" name="Picture 7">
            <a:extLst>
              <a:ext uri="{FF2B5EF4-FFF2-40B4-BE49-F238E27FC236}">
                <a16:creationId xmlns:a16="http://schemas.microsoft.com/office/drawing/2014/main" id="{B35BEC80-7F47-5A4B-A292-8D4746373518}"/>
              </a:ext>
            </a:extLst>
          </p:cNvPr>
          <p:cNvPicPr>
            <a:picLocks noChangeAspect="1"/>
          </p:cNvPicPr>
          <p:nvPr/>
        </p:nvPicPr>
        <p:blipFill>
          <a:blip r:embed="rId3"/>
          <a:stretch>
            <a:fillRect/>
          </a:stretch>
        </p:blipFill>
        <p:spPr>
          <a:xfrm>
            <a:off x="2176842" y="0"/>
            <a:ext cx="4980450" cy="6858000"/>
          </a:xfrm>
          <a:prstGeom prst="rect">
            <a:avLst/>
          </a:prstGeom>
        </p:spPr>
      </p:pic>
    </p:spTree>
    <p:extLst>
      <p:ext uri="{BB962C8B-B14F-4D97-AF65-F5344CB8AC3E}">
        <p14:creationId xmlns:p14="http://schemas.microsoft.com/office/powerpoint/2010/main" val="2941023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4357D-E04E-E541-950C-DEDDA98B2B92}"/>
              </a:ext>
            </a:extLst>
          </p:cNvPr>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4" name="Title 3">
            <a:extLst>
              <a:ext uri="{FF2B5EF4-FFF2-40B4-BE49-F238E27FC236}">
                <a16:creationId xmlns:a16="http://schemas.microsoft.com/office/drawing/2014/main" id="{4DDB7511-0476-A744-AB8B-BA3D7018CC3E}"/>
              </a:ext>
            </a:extLst>
          </p:cNvPr>
          <p:cNvSpPr>
            <a:spLocks noGrp="1"/>
          </p:cNvSpPr>
          <p:nvPr>
            <p:ph type="title"/>
          </p:nvPr>
        </p:nvSpPr>
        <p:spPr/>
        <p:txBody>
          <a:bodyPr>
            <a:normAutofit fontScale="90000"/>
          </a:bodyPr>
          <a:lstStyle/>
          <a:p>
            <a:r>
              <a:rPr lang="en-US" dirty="0"/>
              <a:t>Natchez School Performance Plan</a:t>
            </a:r>
          </a:p>
        </p:txBody>
      </p:sp>
      <p:sp>
        <p:nvSpPr>
          <p:cNvPr id="5" name="TextBox 4">
            <a:extLst>
              <a:ext uri="{FF2B5EF4-FFF2-40B4-BE49-F238E27FC236}">
                <a16:creationId xmlns:a16="http://schemas.microsoft.com/office/drawing/2014/main" id="{57AB1E86-8A38-1349-B22E-7D5210E3302D}"/>
              </a:ext>
            </a:extLst>
          </p:cNvPr>
          <p:cNvSpPr txBox="1"/>
          <p:nvPr/>
        </p:nvSpPr>
        <p:spPr>
          <a:xfrm>
            <a:off x="2164080" y="1942690"/>
            <a:ext cx="8808720" cy="3416320"/>
          </a:xfrm>
          <a:prstGeom prst="rect">
            <a:avLst/>
          </a:prstGeom>
          <a:noFill/>
        </p:spPr>
        <p:txBody>
          <a:bodyPr wrap="square" rtlCol="0">
            <a:spAutoFit/>
          </a:bodyPr>
          <a:lstStyle/>
          <a:p>
            <a:r>
              <a:rPr lang="en-US" sz="2400" dirty="0"/>
              <a:t>Natchez Elementary School (NES) is a Provision II school of approximately 130 students in grades Prek-5. One hundred percent of students receive Free and Reduced Lunch (FRL). Approximately 78% of students are identified as Tier 2 &amp; Tier 3, 21% have Individualized Education Plans (IEP), and 3% are Children in Transition (CIT). Additionally, Natchez ES has a 29% transiency rate.  Currently one student is identified as gifted and talented. Nearly 21% of students are identified as having moderate to high risk according to WCSD risk indices.</a:t>
            </a:r>
          </a:p>
        </p:txBody>
      </p:sp>
    </p:spTree>
    <p:extLst>
      <p:ext uri="{BB962C8B-B14F-4D97-AF65-F5344CB8AC3E}">
        <p14:creationId xmlns:p14="http://schemas.microsoft.com/office/powerpoint/2010/main" val="2690643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45B7CA-E473-F442-8A49-10EA4C97FC4F}"/>
              </a:ext>
            </a:extLst>
          </p:cNvPr>
          <p:cNvSpPr>
            <a:spLocks noGrp="1"/>
          </p:cNvSpPr>
          <p:nvPr>
            <p:ph type="sldNum" sz="quarter" idx="12"/>
          </p:nvPr>
        </p:nvSpPr>
        <p:spPr/>
        <p:txBody>
          <a:bodyPr/>
          <a:lstStyle/>
          <a:p>
            <a:fld id="{98C0CDE5-970C-4CC4-BF43-0DA127E73E82}" type="slidenum">
              <a:rPr lang="en-US" noProof="0" smtClean="0"/>
              <a:t>15</a:t>
            </a:fld>
            <a:endParaRPr lang="en-US" noProof="0" dirty="0"/>
          </a:p>
        </p:txBody>
      </p:sp>
      <p:sp>
        <p:nvSpPr>
          <p:cNvPr id="4" name="Title 3">
            <a:extLst>
              <a:ext uri="{FF2B5EF4-FFF2-40B4-BE49-F238E27FC236}">
                <a16:creationId xmlns:a16="http://schemas.microsoft.com/office/drawing/2014/main" id="{FAFCBBD4-1F58-9043-A5EA-D7BCC489C300}"/>
              </a:ext>
            </a:extLst>
          </p:cNvPr>
          <p:cNvSpPr>
            <a:spLocks noGrp="1"/>
          </p:cNvSpPr>
          <p:nvPr>
            <p:ph type="title"/>
          </p:nvPr>
        </p:nvSpPr>
        <p:spPr/>
        <p:txBody>
          <a:bodyPr>
            <a:normAutofit/>
          </a:bodyPr>
          <a:lstStyle/>
          <a:p>
            <a:r>
              <a:rPr lang="en-US" dirty="0"/>
              <a:t>Natchez SSP Goals</a:t>
            </a:r>
          </a:p>
        </p:txBody>
      </p:sp>
      <p:sp>
        <p:nvSpPr>
          <p:cNvPr id="5" name="TextBox 4">
            <a:extLst>
              <a:ext uri="{FF2B5EF4-FFF2-40B4-BE49-F238E27FC236}">
                <a16:creationId xmlns:a16="http://schemas.microsoft.com/office/drawing/2014/main" id="{EBD9ACC8-8CF1-8040-A8C9-DA5A298F647B}"/>
              </a:ext>
            </a:extLst>
          </p:cNvPr>
          <p:cNvSpPr txBox="1"/>
          <p:nvPr/>
        </p:nvSpPr>
        <p:spPr>
          <a:xfrm>
            <a:off x="3627120" y="1348859"/>
            <a:ext cx="8564880" cy="2092881"/>
          </a:xfrm>
          <a:prstGeom prst="rect">
            <a:avLst/>
          </a:prstGeom>
          <a:noFill/>
        </p:spPr>
        <p:txBody>
          <a:bodyPr wrap="square" rtlCol="0">
            <a:spAutoFit/>
          </a:bodyPr>
          <a:lstStyle/>
          <a:p>
            <a:r>
              <a:rPr lang="en-US" sz="1600" b="1" dirty="0"/>
              <a:t>SPP GOAL #1</a:t>
            </a:r>
            <a:endParaRPr lang="en-US" sz="1600" dirty="0"/>
          </a:p>
          <a:p>
            <a:r>
              <a:rPr lang="en-US" sz="1600" dirty="0"/>
              <a:t>Natchez students will exhibit performance that shows achieving higher growth percentiles in both ELA &amp; Math with the SBAC. In 2018-19, AGP data showed that 20% of students were meeting reading state catch-up targets.  In 2019-20, AGP data will show an 8-10% increase such that 28-30% of students will meet state catch-up targets in ELA. In 2018-19, AGP data showed that 12% of students were meeting math state catch-up targets.  In 2019-20, AGP data will show an 8-10% increase such that 20-22% of students will meet state catch-up targets in math. </a:t>
            </a:r>
          </a:p>
          <a:p>
            <a:endParaRPr lang="en-US" dirty="0"/>
          </a:p>
        </p:txBody>
      </p:sp>
      <p:sp>
        <p:nvSpPr>
          <p:cNvPr id="7" name="TextBox 6">
            <a:extLst>
              <a:ext uri="{FF2B5EF4-FFF2-40B4-BE49-F238E27FC236}">
                <a16:creationId xmlns:a16="http://schemas.microsoft.com/office/drawing/2014/main" id="{D21E1F37-FEB5-5A42-944D-15F71AEA9907}"/>
              </a:ext>
            </a:extLst>
          </p:cNvPr>
          <p:cNvSpPr txBox="1"/>
          <p:nvPr/>
        </p:nvSpPr>
        <p:spPr>
          <a:xfrm>
            <a:off x="1584960" y="2910429"/>
            <a:ext cx="8397240" cy="2092881"/>
          </a:xfrm>
          <a:prstGeom prst="rect">
            <a:avLst/>
          </a:prstGeom>
          <a:noFill/>
        </p:spPr>
        <p:txBody>
          <a:bodyPr wrap="square" rtlCol="0">
            <a:spAutoFit/>
          </a:bodyPr>
          <a:lstStyle/>
          <a:p>
            <a:r>
              <a:rPr lang="en-US" sz="1600" b="1" dirty="0">
                <a:solidFill>
                  <a:srgbClr val="FFC000"/>
                </a:solidFill>
              </a:rPr>
              <a:t>SPP GOAL #2</a:t>
            </a:r>
            <a:endParaRPr lang="en-US" sz="1600" dirty="0">
              <a:solidFill>
                <a:srgbClr val="FFC000"/>
              </a:solidFill>
            </a:endParaRPr>
          </a:p>
          <a:p>
            <a:r>
              <a:rPr lang="en-US" sz="1600" dirty="0">
                <a:solidFill>
                  <a:srgbClr val="FFC000"/>
                </a:solidFill>
              </a:rPr>
              <a:t>Natchez ES will increase by 15% the number of students meeting their MAP Growth targets for reading and math from Winter 2019 to Winter 2020. 50% of students meet their MAP growth target in reading from Winter 2019 to Winter 2020 and 40% meet their MAP growth target in math from Winter 2019 to Winter 2020. Natchez ES will monitor this progress of growth through standards based common assessments, Smart Goals for students, and data-driven decision making.</a:t>
            </a:r>
          </a:p>
          <a:p>
            <a:endParaRPr lang="en-US" dirty="0"/>
          </a:p>
        </p:txBody>
      </p:sp>
      <p:sp>
        <p:nvSpPr>
          <p:cNvPr id="8" name="TextBox 7">
            <a:extLst>
              <a:ext uri="{FF2B5EF4-FFF2-40B4-BE49-F238E27FC236}">
                <a16:creationId xmlns:a16="http://schemas.microsoft.com/office/drawing/2014/main" id="{CC9D1E4A-3AEC-7448-9C48-6F01A2534F1D}"/>
              </a:ext>
            </a:extLst>
          </p:cNvPr>
          <p:cNvSpPr txBox="1"/>
          <p:nvPr/>
        </p:nvSpPr>
        <p:spPr>
          <a:xfrm>
            <a:off x="2484058" y="4765119"/>
            <a:ext cx="8549640" cy="2092881"/>
          </a:xfrm>
          <a:prstGeom prst="rect">
            <a:avLst/>
          </a:prstGeom>
          <a:noFill/>
        </p:spPr>
        <p:txBody>
          <a:bodyPr wrap="square" rtlCol="0">
            <a:spAutoFit/>
          </a:bodyPr>
          <a:lstStyle/>
          <a:p>
            <a:r>
              <a:rPr lang="en-US" sz="1600" b="1" dirty="0">
                <a:solidFill>
                  <a:srgbClr val="00B050"/>
                </a:solidFill>
              </a:rPr>
              <a:t>SPP GOAL #3</a:t>
            </a:r>
            <a:endParaRPr lang="en-US" sz="1600" dirty="0">
              <a:solidFill>
                <a:srgbClr val="00B050"/>
              </a:solidFill>
            </a:endParaRPr>
          </a:p>
          <a:p>
            <a:r>
              <a:rPr lang="en-US" sz="1600" dirty="0">
                <a:solidFill>
                  <a:srgbClr val="00B050"/>
                </a:solidFill>
              </a:rPr>
              <a:t>Continued focus on Social Emotional Learning (SEL) and PBIS practices integrated into the classroom and school environment based on Learning Environment on NES Walk-through Form, by increasing the number of observable Teacher and Student SEL/PBIS practices. Decrease the percentage of Chronic Absenteeism to reflect less than or equal to 15% students chronically absent, as well as increase of positive behavior referrals for students meeting the school-wide and classroom expectations of positive behavior. </a:t>
            </a:r>
          </a:p>
          <a:p>
            <a:endParaRPr lang="en-US" dirty="0"/>
          </a:p>
        </p:txBody>
      </p:sp>
    </p:spTree>
    <p:extLst>
      <p:ext uri="{BB962C8B-B14F-4D97-AF65-F5344CB8AC3E}">
        <p14:creationId xmlns:p14="http://schemas.microsoft.com/office/powerpoint/2010/main" val="222917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F36FD0-7304-344B-9727-27F20F939DE1}"/>
              </a:ext>
            </a:extLst>
          </p:cNvPr>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4" name="Title 3">
            <a:extLst>
              <a:ext uri="{FF2B5EF4-FFF2-40B4-BE49-F238E27FC236}">
                <a16:creationId xmlns:a16="http://schemas.microsoft.com/office/drawing/2014/main" id="{8BEA6BBC-92E6-2048-A7DE-2D3FFEEF0BD7}"/>
              </a:ext>
            </a:extLst>
          </p:cNvPr>
          <p:cNvSpPr>
            <a:spLocks noGrp="1"/>
          </p:cNvSpPr>
          <p:nvPr>
            <p:ph type="title"/>
          </p:nvPr>
        </p:nvSpPr>
        <p:spPr/>
        <p:txBody>
          <a:bodyPr/>
          <a:lstStyle/>
          <a:p>
            <a:r>
              <a:rPr lang="en-US" dirty="0"/>
              <a:t>PBIS</a:t>
            </a:r>
          </a:p>
        </p:txBody>
      </p:sp>
      <p:pic>
        <p:nvPicPr>
          <p:cNvPr id="8" name="Picture 7">
            <a:extLst>
              <a:ext uri="{FF2B5EF4-FFF2-40B4-BE49-F238E27FC236}">
                <a16:creationId xmlns:a16="http://schemas.microsoft.com/office/drawing/2014/main" id="{011C34F9-9EAA-5F42-B210-34E8D1BB95E1}"/>
              </a:ext>
            </a:extLst>
          </p:cNvPr>
          <p:cNvPicPr>
            <a:picLocks noChangeAspect="1"/>
          </p:cNvPicPr>
          <p:nvPr/>
        </p:nvPicPr>
        <p:blipFill>
          <a:blip r:embed="rId2"/>
          <a:stretch>
            <a:fillRect/>
          </a:stretch>
        </p:blipFill>
        <p:spPr>
          <a:xfrm>
            <a:off x="5019160" y="348073"/>
            <a:ext cx="6786840" cy="5053511"/>
          </a:xfrm>
          <a:prstGeom prst="rect">
            <a:avLst/>
          </a:prstGeom>
        </p:spPr>
      </p:pic>
      <p:pic>
        <p:nvPicPr>
          <p:cNvPr id="10" name="Picture 9">
            <a:extLst>
              <a:ext uri="{FF2B5EF4-FFF2-40B4-BE49-F238E27FC236}">
                <a16:creationId xmlns:a16="http://schemas.microsoft.com/office/drawing/2014/main" id="{FA5E6571-A05E-F549-ADBA-D404E00C95B8}"/>
              </a:ext>
            </a:extLst>
          </p:cNvPr>
          <p:cNvPicPr>
            <a:picLocks noChangeAspect="1"/>
          </p:cNvPicPr>
          <p:nvPr/>
        </p:nvPicPr>
        <p:blipFill>
          <a:blip r:embed="rId3"/>
          <a:stretch>
            <a:fillRect/>
          </a:stretch>
        </p:blipFill>
        <p:spPr>
          <a:xfrm>
            <a:off x="184729" y="2216727"/>
            <a:ext cx="3681840" cy="3769125"/>
          </a:xfrm>
          <a:prstGeom prst="rect">
            <a:avLst/>
          </a:prstGeom>
        </p:spPr>
      </p:pic>
    </p:spTree>
    <p:extLst>
      <p:ext uri="{BB962C8B-B14F-4D97-AF65-F5344CB8AC3E}">
        <p14:creationId xmlns:p14="http://schemas.microsoft.com/office/powerpoint/2010/main" val="2487123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1331BA-1B58-7B4F-B23E-1EC2F8C2D0EB}"/>
              </a:ext>
            </a:extLst>
          </p:cNvPr>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4" name="Title 3">
            <a:extLst>
              <a:ext uri="{FF2B5EF4-FFF2-40B4-BE49-F238E27FC236}">
                <a16:creationId xmlns:a16="http://schemas.microsoft.com/office/drawing/2014/main" id="{EFDC65D1-CB58-F148-A61C-C9E9AE2A8886}"/>
              </a:ext>
            </a:extLst>
          </p:cNvPr>
          <p:cNvSpPr>
            <a:spLocks noGrp="1"/>
          </p:cNvSpPr>
          <p:nvPr>
            <p:ph type="title"/>
          </p:nvPr>
        </p:nvSpPr>
        <p:spPr>
          <a:xfrm rot="-360000">
            <a:off x="367875" y="848889"/>
            <a:ext cx="3960711" cy="1061509"/>
          </a:xfrm>
        </p:spPr>
        <p:txBody>
          <a:bodyPr>
            <a:normAutofit fontScale="90000"/>
          </a:bodyPr>
          <a:lstStyle/>
          <a:p>
            <a:r>
              <a:rPr lang="en-US" dirty="0"/>
              <a:t>Progressive Discipline Plan</a:t>
            </a:r>
          </a:p>
        </p:txBody>
      </p:sp>
      <p:pic>
        <p:nvPicPr>
          <p:cNvPr id="8" name="Picture 7">
            <a:extLst>
              <a:ext uri="{FF2B5EF4-FFF2-40B4-BE49-F238E27FC236}">
                <a16:creationId xmlns:a16="http://schemas.microsoft.com/office/drawing/2014/main" id="{92B646D2-E118-D14F-8307-20D811F364D4}"/>
              </a:ext>
            </a:extLst>
          </p:cNvPr>
          <p:cNvPicPr>
            <a:picLocks noChangeAspect="1"/>
          </p:cNvPicPr>
          <p:nvPr/>
        </p:nvPicPr>
        <p:blipFill>
          <a:blip r:embed="rId2"/>
          <a:stretch>
            <a:fillRect/>
          </a:stretch>
        </p:blipFill>
        <p:spPr>
          <a:xfrm>
            <a:off x="5186080" y="271156"/>
            <a:ext cx="5620466" cy="5469243"/>
          </a:xfrm>
          <a:prstGeom prst="rect">
            <a:avLst/>
          </a:prstGeom>
        </p:spPr>
      </p:pic>
      <p:pic>
        <p:nvPicPr>
          <p:cNvPr id="10" name="Picture 9">
            <a:extLst>
              <a:ext uri="{FF2B5EF4-FFF2-40B4-BE49-F238E27FC236}">
                <a16:creationId xmlns:a16="http://schemas.microsoft.com/office/drawing/2014/main" id="{EBA951B0-4883-204D-94CF-3BC576BD772B}"/>
              </a:ext>
            </a:extLst>
          </p:cNvPr>
          <p:cNvPicPr>
            <a:picLocks noChangeAspect="1"/>
          </p:cNvPicPr>
          <p:nvPr/>
        </p:nvPicPr>
        <p:blipFill>
          <a:blip r:embed="rId3"/>
          <a:stretch>
            <a:fillRect/>
          </a:stretch>
        </p:blipFill>
        <p:spPr>
          <a:xfrm>
            <a:off x="51263" y="2298519"/>
            <a:ext cx="4593934" cy="4448644"/>
          </a:xfrm>
          <a:prstGeom prst="rect">
            <a:avLst/>
          </a:prstGeom>
        </p:spPr>
      </p:pic>
    </p:spTree>
    <p:extLst>
      <p:ext uri="{BB962C8B-B14F-4D97-AF65-F5344CB8AC3E}">
        <p14:creationId xmlns:p14="http://schemas.microsoft.com/office/powerpoint/2010/main" val="1817461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E7B3C5-FF16-E44F-B575-86EE888908BF}"/>
              </a:ext>
            </a:extLst>
          </p:cNvPr>
          <p:cNvSpPr>
            <a:spLocks noGrp="1"/>
          </p:cNvSpPr>
          <p:nvPr>
            <p:ph type="sldNum" sz="quarter" idx="12"/>
          </p:nvPr>
        </p:nvSpPr>
        <p:spPr/>
        <p:txBody>
          <a:bodyPr/>
          <a:lstStyle/>
          <a:p>
            <a:fld id="{98C0CDE5-970C-4CC4-BF43-0DA127E73E82}" type="slidenum">
              <a:rPr lang="en-US" noProof="0" smtClean="0"/>
              <a:t>18</a:t>
            </a:fld>
            <a:endParaRPr lang="en-US" noProof="0" dirty="0"/>
          </a:p>
        </p:txBody>
      </p:sp>
      <p:sp>
        <p:nvSpPr>
          <p:cNvPr id="4" name="Title 3">
            <a:extLst>
              <a:ext uri="{FF2B5EF4-FFF2-40B4-BE49-F238E27FC236}">
                <a16:creationId xmlns:a16="http://schemas.microsoft.com/office/drawing/2014/main" id="{F5F86C80-1CFE-774D-911F-DD15ABD5388F}"/>
              </a:ext>
            </a:extLst>
          </p:cNvPr>
          <p:cNvSpPr>
            <a:spLocks noGrp="1"/>
          </p:cNvSpPr>
          <p:nvPr>
            <p:ph type="title"/>
          </p:nvPr>
        </p:nvSpPr>
        <p:spPr>
          <a:xfrm rot="-360000">
            <a:off x="376050" y="888887"/>
            <a:ext cx="3960711" cy="1061509"/>
          </a:xfrm>
        </p:spPr>
        <p:txBody>
          <a:bodyPr/>
          <a:lstStyle/>
          <a:p>
            <a:r>
              <a:rPr lang="en-US" dirty="0"/>
              <a:t>Attendance</a:t>
            </a:r>
          </a:p>
        </p:txBody>
      </p:sp>
      <p:pic>
        <p:nvPicPr>
          <p:cNvPr id="8" name="Picture 7">
            <a:extLst>
              <a:ext uri="{FF2B5EF4-FFF2-40B4-BE49-F238E27FC236}">
                <a16:creationId xmlns:a16="http://schemas.microsoft.com/office/drawing/2014/main" id="{F7131AFB-8723-0E46-B7A3-EAE45A2D3F3D}"/>
              </a:ext>
            </a:extLst>
          </p:cNvPr>
          <p:cNvPicPr>
            <a:picLocks noChangeAspect="1"/>
          </p:cNvPicPr>
          <p:nvPr/>
        </p:nvPicPr>
        <p:blipFill>
          <a:blip r:embed="rId2"/>
          <a:stretch>
            <a:fillRect/>
          </a:stretch>
        </p:blipFill>
        <p:spPr>
          <a:xfrm>
            <a:off x="4953000" y="196190"/>
            <a:ext cx="6518564" cy="6114759"/>
          </a:xfrm>
          <a:prstGeom prst="rect">
            <a:avLst/>
          </a:prstGeom>
        </p:spPr>
      </p:pic>
      <p:pic>
        <p:nvPicPr>
          <p:cNvPr id="10" name="Picture 9">
            <a:extLst>
              <a:ext uri="{FF2B5EF4-FFF2-40B4-BE49-F238E27FC236}">
                <a16:creationId xmlns:a16="http://schemas.microsoft.com/office/drawing/2014/main" id="{68F0786A-3480-CA4E-B317-F7B57686D804}"/>
              </a:ext>
            </a:extLst>
          </p:cNvPr>
          <p:cNvPicPr>
            <a:picLocks noChangeAspect="1"/>
          </p:cNvPicPr>
          <p:nvPr/>
        </p:nvPicPr>
        <p:blipFill>
          <a:blip r:embed="rId3"/>
          <a:stretch>
            <a:fillRect/>
          </a:stretch>
        </p:blipFill>
        <p:spPr>
          <a:xfrm>
            <a:off x="240145" y="2512290"/>
            <a:ext cx="4563906" cy="2801505"/>
          </a:xfrm>
          <a:prstGeom prst="rect">
            <a:avLst/>
          </a:prstGeom>
        </p:spPr>
      </p:pic>
    </p:spTree>
    <p:extLst>
      <p:ext uri="{BB962C8B-B14F-4D97-AF65-F5344CB8AC3E}">
        <p14:creationId xmlns:p14="http://schemas.microsoft.com/office/powerpoint/2010/main" val="1134254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D140BE-4805-0F42-BE45-82E66B7E78D7}"/>
              </a:ext>
            </a:extLst>
          </p:cNvPr>
          <p:cNvSpPr>
            <a:spLocks noGrp="1"/>
          </p:cNvSpPr>
          <p:nvPr>
            <p:ph type="sldNum" sz="quarter" idx="12"/>
          </p:nvPr>
        </p:nvSpPr>
        <p:spPr/>
        <p:txBody>
          <a:bodyPr/>
          <a:lstStyle/>
          <a:p>
            <a:fld id="{98C0CDE5-970C-4CC4-BF43-0DA127E73E82}" type="slidenum">
              <a:rPr lang="en-US" noProof="0" smtClean="0"/>
              <a:t>19</a:t>
            </a:fld>
            <a:endParaRPr lang="en-US" noProof="0" dirty="0"/>
          </a:p>
        </p:txBody>
      </p:sp>
      <p:sp>
        <p:nvSpPr>
          <p:cNvPr id="4" name="Title 3">
            <a:extLst>
              <a:ext uri="{FF2B5EF4-FFF2-40B4-BE49-F238E27FC236}">
                <a16:creationId xmlns:a16="http://schemas.microsoft.com/office/drawing/2014/main" id="{884AEAA1-44D2-6040-9C73-99829BE1816E}"/>
              </a:ext>
            </a:extLst>
          </p:cNvPr>
          <p:cNvSpPr>
            <a:spLocks noGrp="1"/>
          </p:cNvSpPr>
          <p:nvPr>
            <p:ph type="title"/>
          </p:nvPr>
        </p:nvSpPr>
        <p:spPr>
          <a:xfrm rot="-360000">
            <a:off x="412999" y="888888"/>
            <a:ext cx="3960711" cy="1061509"/>
          </a:xfrm>
        </p:spPr>
        <p:txBody>
          <a:bodyPr>
            <a:normAutofit fontScale="90000"/>
          </a:bodyPr>
          <a:lstStyle/>
          <a:p>
            <a:r>
              <a:rPr lang="en-US" dirty="0"/>
              <a:t>Homework Policy</a:t>
            </a:r>
          </a:p>
        </p:txBody>
      </p:sp>
      <p:sp>
        <p:nvSpPr>
          <p:cNvPr id="7" name="TextBox 6">
            <a:extLst>
              <a:ext uri="{FF2B5EF4-FFF2-40B4-BE49-F238E27FC236}">
                <a16:creationId xmlns:a16="http://schemas.microsoft.com/office/drawing/2014/main" id="{B4A97B4B-99D0-2842-9BFD-02E535BDB734}"/>
              </a:ext>
            </a:extLst>
          </p:cNvPr>
          <p:cNvSpPr txBox="1"/>
          <p:nvPr/>
        </p:nvSpPr>
        <p:spPr>
          <a:xfrm>
            <a:off x="563417" y="2355273"/>
            <a:ext cx="4747491" cy="4154984"/>
          </a:xfrm>
          <a:prstGeom prst="rect">
            <a:avLst/>
          </a:prstGeom>
          <a:noFill/>
        </p:spPr>
        <p:txBody>
          <a:bodyPr wrap="square" rtlCol="0">
            <a:spAutoFit/>
          </a:bodyPr>
          <a:lstStyle/>
          <a:p>
            <a:pPr marL="285750" indent="-285750">
              <a:buFontTx/>
              <a:buChar char="-"/>
            </a:pPr>
            <a:r>
              <a:rPr lang="en-US" sz="2400" dirty="0">
                <a:solidFill>
                  <a:schemeClr val="accent1"/>
                </a:solidFill>
              </a:rPr>
              <a:t>Natchez Elementary has a NO HOMEWORK Policy</a:t>
            </a:r>
          </a:p>
          <a:p>
            <a:endParaRPr lang="en-US" sz="2400" dirty="0">
              <a:solidFill>
                <a:schemeClr val="accent1"/>
              </a:solidFill>
            </a:endParaRPr>
          </a:p>
          <a:p>
            <a:pPr marL="285750" indent="-285750">
              <a:buFontTx/>
              <a:buChar char="-"/>
            </a:pPr>
            <a:r>
              <a:rPr lang="en-US" sz="2400" dirty="0">
                <a:solidFill>
                  <a:schemeClr val="accent1"/>
                </a:solidFill>
              </a:rPr>
              <a:t>Research shows homework does NOT boost learning or promote proficiency</a:t>
            </a:r>
          </a:p>
          <a:p>
            <a:endParaRPr lang="en-US" sz="2400" dirty="0">
              <a:solidFill>
                <a:schemeClr val="accent1"/>
              </a:solidFill>
            </a:endParaRPr>
          </a:p>
          <a:p>
            <a:pPr marL="285750" indent="-285750">
              <a:buFontTx/>
              <a:buChar char="-"/>
            </a:pPr>
            <a:r>
              <a:rPr lang="en-US" sz="2400" dirty="0">
                <a:solidFill>
                  <a:schemeClr val="accent1"/>
                </a:solidFill>
              </a:rPr>
              <a:t>Reading at home</a:t>
            </a:r>
          </a:p>
          <a:p>
            <a:endParaRPr lang="en-US" sz="2400" dirty="0">
              <a:solidFill>
                <a:schemeClr val="accent1"/>
              </a:solidFill>
            </a:endParaRPr>
          </a:p>
          <a:p>
            <a:pPr marL="285750" indent="-285750">
              <a:buFontTx/>
              <a:buChar char="-"/>
            </a:pPr>
            <a:r>
              <a:rPr lang="en-US" sz="2400" dirty="0">
                <a:solidFill>
                  <a:schemeClr val="accent1"/>
                </a:solidFill>
              </a:rPr>
              <a:t>Practice Only and Will NOT be Graded</a:t>
            </a:r>
          </a:p>
        </p:txBody>
      </p:sp>
      <p:pic>
        <p:nvPicPr>
          <p:cNvPr id="8" name="Picture 7">
            <a:extLst>
              <a:ext uri="{FF2B5EF4-FFF2-40B4-BE49-F238E27FC236}">
                <a16:creationId xmlns:a16="http://schemas.microsoft.com/office/drawing/2014/main" id="{1C6E0F68-7F57-4740-B2F7-ECA313D82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511" y="682034"/>
            <a:ext cx="5228193" cy="4030823"/>
          </a:xfrm>
          <a:prstGeom prst="rect">
            <a:avLst/>
          </a:prstGeom>
        </p:spPr>
      </p:pic>
    </p:spTree>
    <p:extLst>
      <p:ext uri="{BB962C8B-B14F-4D97-AF65-F5344CB8AC3E}">
        <p14:creationId xmlns:p14="http://schemas.microsoft.com/office/powerpoint/2010/main" val="227852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DCD530-7CCD-824E-B346-C4DD0663CB80}"/>
              </a:ext>
            </a:extLst>
          </p:cNvPr>
          <p:cNvSpPr>
            <a:spLocks noGrp="1"/>
          </p:cNvSpPr>
          <p:nvPr>
            <p:ph type="sldNum" sz="quarter" idx="12"/>
          </p:nvPr>
        </p:nvSpPr>
        <p:spPr/>
        <p:txBody>
          <a:bodyPr/>
          <a:lstStyle/>
          <a:p>
            <a:fld id="{98C0CDE5-970C-4CC4-BF43-0DA127E73E82}" type="slidenum">
              <a:rPr lang="en-US" noProof="0" smtClean="0"/>
              <a:t>2</a:t>
            </a:fld>
            <a:endParaRPr lang="en-US" noProof="0" dirty="0"/>
          </a:p>
        </p:txBody>
      </p:sp>
      <p:sp>
        <p:nvSpPr>
          <p:cNvPr id="4" name="Title 3">
            <a:extLst>
              <a:ext uri="{FF2B5EF4-FFF2-40B4-BE49-F238E27FC236}">
                <a16:creationId xmlns:a16="http://schemas.microsoft.com/office/drawing/2014/main" id="{D4150DCA-355E-E24F-9FF9-54966CA6D903}"/>
              </a:ext>
            </a:extLst>
          </p:cNvPr>
          <p:cNvSpPr>
            <a:spLocks noGrp="1"/>
          </p:cNvSpPr>
          <p:nvPr>
            <p:ph type="title"/>
          </p:nvPr>
        </p:nvSpPr>
        <p:spPr>
          <a:xfrm rot="-360000">
            <a:off x="198344" y="1075382"/>
            <a:ext cx="4065084" cy="700842"/>
          </a:xfrm>
        </p:spPr>
        <p:txBody>
          <a:bodyPr>
            <a:normAutofit fontScale="90000"/>
          </a:bodyPr>
          <a:lstStyle/>
          <a:p>
            <a:r>
              <a:rPr lang="en-US" dirty="0"/>
              <a:t>Vision &amp; Mission</a:t>
            </a:r>
          </a:p>
        </p:txBody>
      </p:sp>
      <p:sp>
        <p:nvSpPr>
          <p:cNvPr id="5" name="Text Placeholder 4">
            <a:extLst>
              <a:ext uri="{FF2B5EF4-FFF2-40B4-BE49-F238E27FC236}">
                <a16:creationId xmlns:a16="http://schemas.microsoft.com/office/drawing/2014/main" id="{08C53A22-4C91-1948-8099-81C4A6C803C4}"/>
              </a:ext>
            </a:extLst>
          </p:cNvPr>
          <p:cNvSpPr>
            <a:spLocks noGrp="1"/>
          </p:cNvSpPr>
          <p:nvPr>
            <p:ph type="body" idx="1"/>
          </p:nvPr>
        </p:nvSpPr>
        <p:spPr>
          <a:xfrm>
            <a:off x="4017388" y="2733964"/>
            <a:ext cx="7925229" cy="3576985"/>
          </a:xfrm>
        </p:spPr>
        <p:txBody>
          <a:bodyPr>
            <a:normAutofit fontScale="25000" lnSpcReduction="20000"/>
          </a:bodyPr>
          <a:lstStyle/>
          <a:p>
            <a:pPr algn="l" fontAlgn="base"/>
            <a:r>
              <a:rPr lang="en-US" sz="11200" b="1" u="sng" dirty="0"/>
              <a:t>Vision</a:t>
            </a:r>
            <a:r>
              <a:rPr lang="en-US" sz="11200" dirty="0"/>
              <a:t> </a:t>
            </a:r>
          </a:p>
          <a:p>
            <a:pPr algn="l" fontAlgn="base"/>
            <a:r>
              <a:rPr lang="en-US" sz="11200" dirty="0"/>
              <a:t>Natchez Mustangs: </a:t>
            </a:r>
          </a:p>
          <a:p>
            <a:pPr algn="l" fontAlgn="base"/>
            <a:r>
              <a:rPr lang="en-US" sz="11200" dirty="0"/>
              <a:t>Building Successful Communities Through Positive Collaboration</a:t>
            </a:r>
            <a:r>
              <a:rPr lang="en-US" sz="11100" dirty="0"/>
              <a:t> </a:t>
            </a:r>
          </a:p>
          <a:p>
            <a:pPr fontAlgn="base"/>
            <a:r>
              <a:rPr lang="en-US" dirty="0"/>
              <a:t> </a:t>
            </a:r>
          </a:p>
          <a:p>
            <a:pPr algn="l" fontAlgn="base"/>
            <a:r>
              <a:rPr lang="en-US" sz="11200" b="1" u="sng" dirty="0"/>
              <a:t>Mission</a:t>
            </a:r>
            <a:endParaRPr lang="en-US" sz="11200" dirty="0"/>
          </a:p>
          <a:p>
            <a:pPr algn="l" fontAlgn="base"/>
            <a:r>
              <a:rPr lang="en-US" sz="11200" dirty="0"/>
              <a:t>Through high expectations, quality instruction, and community involvement – all Natchez Elementary School students will grow socially and academically to achieve their maximum potential. </a:t>
            </a:r>
          </a:p>
          <a:p>
            <a:pPr algn="l"/>
            <a:endParaRPr lang="en-US" dirty="0"/>
          </a:p>
        </p:txBody>
      </p:sp>
      <p:pic>
        <p:nvPicPr>
          <p:cNvPr id="6" name="Picture 5">
            <a:extLst>
              <a:ext uri="{FF2B5EF4-FFF2-40B4-BE49-F238E27FC236}">
                <a16:creationId xmlns:a16="http://schemas.microsoft.com/office/drawing/2014/main" id="{5E827B3E-7322-734C-A1AA-22CD02DB6AAB}"/>
              </a:ext>
            </a:extLst>
          </p:cNvPr>
          <p:cNvPicPr/>
          <p:nvPr/>
        </p:nvPicPr>
        <p:blipFill>
          <a:blip r:embed="rId2"/>
          <a:stretch>
            <a:fillRect/>
          </a:stretch>
        </p:blipFill>
        <p:spPr>
          <a:xfrm>
            <a:off x="7226743" y="387350"/>
            <a:ext cx="3937000" cy="2425700"/>
          </a:xfrm>
          <a:prstGeom prst="rect">
            <a:avLst/>
          </a:prstGeom>
        </p:spPr>
      </p:pic>
    </p:spTree>
    <p:extLst>
      <p:ext uri="{BB962C8B-B14F-4D97-AF65-F5344CB8AC3E}">
        <p14:creationId xmlns:p14="http://schemas.microsoft.com/office/powerpoint/2010/main" val="4031851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E2E314-9EC0-1F4F-8519-3868DC7AFD20}"/>
              </a:ext>
            </a:extLst>
          </p:cNvPr>
          <p:cNvSpPr>
            <a:spLocks noGrp="1"/>
          </p:cNvSpPr>
          <p:nvPr>
            <p:ph type="sldNum" sz="quarter" idx="12"/>
          </p:nvPr>
        </p:nvSpPr>
        <p:spPr/>
        <p:txBody>
          <a:bodyPr/>
          <a:lstStyle/>
          <a:p>
            <a:fld id="{98C0CDE5-970C-4CC4-BF43-0DA127E73E82}" type="slidenum">
              <a:rPr lang="en-US" noProof="0" smtClean="0"/>
              <a:t>20</a:t>
            </a:fld>
            <a:endParaRPr lang="en-US" noProof="0" dirty="0"/>
          </a:p>
        </p:txBody>
      </p:sp>
      <p:sp>
        <p:nvSpPr>
          <p:cNvPr id="4" name="Title 3">
            <a:extLst>
              <a:ext uri="{FF2B5EF4-FFF2-40B4-BE49-F238E27FC236}">
                <a16:creationId xmlns:a16="http://schemas.microsoft.com/office/drawing/2014/main" id="{93C9116D-C938-A445-9883-30BD5A91F56E}"/>
              </a:ext>
            </a:extLst>
          </p:cNvPr>
          <p:cNvSpPr>
            <a:spLocks noGrp="1"/>
          </p:cNvSpPr>
          <p:nvPr>
            <p:ph type="title"/>
          </p:nvPr>
        </p:nvSpPr>
        <p:spPr/>
        <p:txBody>
          <a:bodyPr>
            <a:normAutofit fontScale="90000"/>
          </a:bodyPr>
          <a:lstStyle/>
          <a:p>
            <a:r>
              <a:rPr lang="en-US" dirty="0"/>
              <a:t>Team Up/Afterschool</a:t>
            </a:r>
          </a:p>
        </p:txBody>
      </p:sp>
      <p:sp>
        <p:nvSpPr>
          <p:cNvPr id="7" name="TextBox 6">
            <a:extLst>
              <a:ext uri="{FF2B5EF4-FFF2-40B4-BE49-F238E27FC236}">
                <a16:creationId xmlns:a16="http://schemas.microsoft.com/office/drawing/2014/main" id="{2D7A0622-5AF9-B84A-847A-BEA0116A21FB}"/>
              </a:ext>
            </a:extLst>
          </p:cNvPr>
          <p:cNvSpPr txBox="1"/>
          <p:nvPr/>
        </p:nvSpPr>
        <p:spPr>
          <a:xfrm>
            <a:off x="5429894" y="2108311"/>
            <a:ext cx="6013961" cy="3046988"/>
          </a:xfrm>
          <a:prstGeom prst="rect">
            <a:avLst/>
          </a:prstGeom>
          <a:noFill/>
        </p:spPr>
        <p:txBody>
          <a:bodyPr wrap="square" rtlCol="0">
            <a:spAutoFit/>
          </a:bodyPr>
          <a:lstStyle/>
          <a:p>
            <a:pPr marL="285750" indent="-285750">
              <a:buFontTx/>
              <a:buChar char="-"/>
            </a:pPr>
            <a:r>
              <a:rPr lang="en-US" sz="4800" dirty="0"/>
              <a:t>Hiring a New Team-Up Coordinator</a:t>
            </a:r>
          </a:p>
          <a:p>
            <a:endParaRPr lang="en-US" sz="4800" dirty="0"/>
          </a:p>
          <a:p>
            <a:pPr marL="285750" indent="-285750">
              <a:buFontTx/>
              <a:buChar char="-"/>
            </a:pPr>
            <a:r>
              <a:rPr lang="en-US" sz="4800" dirty="0"/>
              <a:t>Late September</a:t>
            </a:r>
          </a:p>
        </p:txBody>
      </p:sp>
    </p:spTree>
    <p:extLst>
      <p:ext uri="{BB962C8B-B14F-4D97-AF65-F5344CB8AC3E}">
        <p14:creationId xmlns:p14="http://schemas.microsoft.com/office/powerpoint/2010/main" val="3224381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75039C-F2C2-E04D-9900-93594A07360E}"/>
              </a:ext>
            </a:extLst>
          </p:cNvPr>
          <p:cNvSpPr>
            <a:spLocks noGrp="1"/>
          </p:cNvSpPr>
          <p:nvPr>
            <p:ph type="sldNum" sz="quarter" idx="12"/>
          </p:nvPr>
        </p:nvSpPr>
        <p:spPr/>
        <p:txBody>
          <a:bodyPr/>
          <a:lstStyle/>
          <a:p>
            <a:fld id="{98C0CDE5-970C-4CC4-BF43-0DA127E73E82}" type="slidenum">
              <a:rPr lang="en-US" noProof="0" smtClean="0"/>
              <a:t>21</a:t>
            </a:fld>
            <a:endParaRPr lang="en-US" noProof="0" dirty="0"/>
          </a:p>
        </p:txBody>
      </p:sp>
      <p:sp>
        <p:nvSpPr>
          <p:cNvPr id="4" name="Title 3">
            <a:extLst>
              <a:ext uri="{FF2B5EF4-FFF2-40B4-BE49-F238E27FC236}">
                <a16:creationId xmlns:a16="http://schemas.microsoft.com/office/drawing/2014/main" id="{75C6B539-D281-464D-B689-2C7113149426}"/>
              </a:ext>
            </a:extLst>
          </p:cNvPr>
          <p:cNvSpPr>
            <a:spLocks noGrp="1"/>
          </p:cNvSpPr>
          <p:nvPr>
            <p:ph type="title"/>
          </p:nvPr>
        </p:nvSpPr>
        <p:spPr/>
        <p:txBody>
          <a:bodyPr>
            <a:normAutofit fontScale="90000"/>
          </a:bodyPr>
          <a:lstStyle/>
          <a:p>
            <a:r>
              <a:rPr lang="en-US" dirty="0"/>
              <a:t>Girls on the Run</a:t>
            </a:r>
          </a:p>
        </p:txBody>
      </p:sp>
      <p:sp>
        <p:nvSpPr>
          <p:cNvPr id="5" name="Text Placeholder 4">
            <a:extLst>
              <a:ext uri="{FF2B5EF4-FFF2-40B4-BE49-F238E27FC236}">
                <a16:creationId xmlns:a16="http://schemas.microsoft.com/office/drawing/2014/main" id="{B5A9E703-E3DF-C44C-AC24-F8AC7EF47414}"/>
              </a:ext>
            </a:extLst>
          </p:cNvPr>
          <p:cNvSpPr>
            <a:spLocks noGrp="1"/>
          </p:cNvSpPr>
          <p:nvPr>
            <p:ph type="body" idx="1"/>
          </p:nvPr>
        </p:nvSpPr>
        <p:spPr/>
        <p:txBody>
          <a:bodyPr/>
          <a:lstStyle/>
          <a:p>
            <a:r>
              <a:rPr lang="en-US" dirty="0"/>
              <a:t>SPRING RUN</a:t>
            </a:r>
          </a:p>
        </p:txBody>
      </p:sp>
      <p:pic>
        <p:nvPicPr>
          <p:cNvPr id="8" name="Picture 7">
            <a:extLst>
              <a:ext uri="{FF2B5EF4-FFF2-40B4-BE49-F238E27FC236}">
                <a16:creationId xmlns:a16="http://schemas.microsoft.com/office/drawing/2014/main" id="{42C52B7F-AC45-1540-92D7-08BFA5A224DA}"/>
              </a:ext>
            </a:extLst>
          </p:cNvPr>
          <p:cNvPicPr>
            <a:picLocks noChangeAspect="1"/>
          </p:cNvPicPr>
          <p:nvPr/>
        </p:nvPicPr>
        <p:blipFill>
          <a:blip r:embed="rId2"/>
          <a:stretch>
            <a:fillRect/>
          </a:stretch>
        </p:blipFill>
        <p:spPr>
          <a:xfrm>
            <a:off x="6230799" y="1373460"/>
            <a:ext cx="4540667" cy="4572364"/>
          </a:xfrm>
          <a:prstGeom prst="rect">
            <a:avLst/>
          </a:prstGeom>
        </p:spPr>
      </p:pic>
    </p:spTree>
    <p:extLst>
      <p:ext uri="{BB962C8B-B14F-4D97-AF65-F5344CB8AC3E}">
        <p14:creationId xmlns:p14="http://schemas.microsoft.com/office/powerpoint/2010/main" val="250618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CEAD66-1A08-1247-818A-8E6E9ACEB035}"/>
              </a:ext>
            </a:extLst>
          </p:cNvPr>
          <p:cNvSpPr>
            <a:spLocks noGrp="1"/>
          </p:cNvSpPr>
          <p:nvPr>
            <p:ph type="sldNum" sz="quarter" idx="12"/>
          </p:nvPr>
        </p:nvSpPr>
        <p:spPr/>
        <p:txBody>
          <a:bodyPr/>
          <a:lstStyle/>
          <a:p>
            <a:fld id="{98C0CDE5-970C-4CC4-BF43-0DA127E73E82}" type="slidenum">
              <a:rPr lang="en-US" noProof="0" smtClean="0"/>
              <a:t>22</a:t>
            </a:fld>
            <a:endParaRPr lang="en-US" noProof="0" dirty="0"/>
          </a:p>
        </p:txBody>
      </p:sp>
      <p:sp>
        <p:nvSpPr>
          <p:cNvPr id="4" name="Title 3">
            <a:extLst>
              <a:ext uri="{FF2B5EF4-FFF2-40B4-BE49-F238E27FC236}">
                <a16:creationId xmlns:a16="http://schemas.microsoft.com/office/drawing/2014/main" id="{A223F822-0B18-F442-A8DC-19A1E2373C75}"/>
              </a:ext>
            </a:extLst>
          </p:cNvPr>
          <p:cNvSpPr>
            <a:spLocks noGrp="1"/>
          </p:cNvSpPr>
          <p:nvPr>
            <p:ph type="title"/>
          </p:nvPr>
        </p:nvSpPr>
        <p:spPr/>
        <p:txBody>
          <a:bodyPr/>
          <a:lstStyle/>
          <a:p>
            <a:r>
              <a:rPr lang="en-US" dirty="0"/>
              <a:t>Natchez ES: 20-21 SY</a:t>
            </a:r>
          </a:p>
        </p:txBody>
      </p:sp>
      <p:sp>
        <p:nvSpPr>
          <p:cNvPr id="5" name="Text Placeholder 4">
            <a:extLst>
              <a:ext uri="{FF2B5EF4-FFF2-40B4-BE49-F238E27FC236}">
                <a16:creationId xmlns:a16="http://schemas.microsoft.com/office/drawing/2014/main" id="{2AD156EB-939E-9745-960A-4427C9D8A89F}"/>
              </a:ext>
            </a:extLst>
          </p:cNvPr>
          <p:cNvSpPr>
            <a:spLocks noGrp="1"/>
          </p:cNvSpPr>
          <p:nvPr>
            <p:ph type="body" sz="quarter" idx="13"/>
          </p:nvPr>
        </p:nvSpPr>
        <p:spPr>
          <a:xfrm>
            <a:off x="92502" y="2123568"/>
            <a:ext cx="7250407" cy="2078977"/>
          </a:xfrm>
        </p:spPr>
        <p:txBody>
          <a:bodyPr/>
          <a:lstStyle/>
          <a:p>
            <a:r>
              <a:rPr lang="en-US" dirty="0"/>
              <a:t>Scavenger Hunt</a:t>
            </a:r>
          </a:p>
        </p:txBody>
      </p:sp>
      <p:pic>
        <p:nvPicPr>
          <p:cNvPr id="6" name="Picture 5">
            <a:extLst>
              <a:ext uri="{FF2B5EF4-FFF2-40B4-BE49-F238E27FC236}">
                <a16:creationId xmlns:a16="http://schemas.microsoft.com/office/drawing/2014/main" id="{D90BB186-9A8C-8840-AD75-AF148539A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909" y="469598"/>
            <a:ext cx="4290577" cy="3307941"/>
          </a:xfrm>
          <a:prstGeom prst="rect">
            <a:avLst/>
          </a:prstGeom>
        </p:spPr>
      </p:pic>
      <p:sp>
        <p:nvSpPr>
          <p:cNvPr id="7" name="Rectangle 6">
            <a:extLst>
              <a:ext uri="{FF2B5EF4-FFF2-40B4-BE49-F238E27FC236}">
                <a16:creationId xmlns:a16="http://schemas.microsoft.com/office/drawing/2014/main" id="{6385566E-5730-5947-8B43-D6754EF425B3}"/>
              </a:ext>
            </a:extLst>
          </p:cNvPr>
          <p:cNvSpPr/>
          <p:nvPr/>
        </p:nvSpPr>
        <p:spPr>
          <a:xfrm>
            <a:off x="3094181" y="4286855"/>
            <a:ext cx="6096000" cy="1569660"/>
          </a:xfrm>
          <a:prstGeom prst="rect">
            <a:avLst/>
          </a:prstGeom>
        </p:spPr>
        <p:txBody>
          <a:bodyPr>
            <a:spAutoFit/>
          </a:bodyPr>
          <a:lstStyle/>
          <a:p>
            <a:pPr fontAlgn="base"/>
            <a:r>
              <a:rPr lang="en-US" sz="3200" dirty="0">
                <a:solidFill>
                  <a:schemeClr val="accent1"/>
                </a:solidFill>
              </a:rPr>
              <a:t>Natchez Mustangs: </a:t>
            </a:r>
          </a:p>
          <a:p>
            <a:pPr fontAlgn="base"/>
            <a:r>
              <a:rPr lang="en-US" sz="3200" dirty="0">
                <a:solidFill>
                  <a:schemeClr val="accent1"/>
                </a:solidFill>
              </a:rPr>
              <a:t>Building Successful Communities Through Positive Collaboration </a:t>
            </a:r>
          </a:p>
        </p:txBody>
      </p:sp>
    </p:spTree>
    <p:extLst>
      <p:ext uri="{BB962C8B-B14F-4D97-AF65-F5344CB8AC3E}">
        <p14:creationId xmlns:p14="http://schemas.microsoft.com/office/powerpoint/2010/main" val="404763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7" name="Picture 1"/>
          <p:cNvPicPr>
            <a:picLocks noChangeArrowheads="1"/>
          </p:cNvPicPr>
          <p:nvPr/>
        </p:nvPicPr>
        <p:blipFill>
          <a:blip r:embed="rId3"/>
          <a:srcRect/>
          <a:stretch>
            <a:fillRect/>
          </a:stretch>
        </p:blipFill>
        <p:spPr bwMode="auto">
          <a:xfrm>
            <a:off x="6738938" y="2303859"/>
            <a:ext cx="2911078" cy="4054078"/>
          </a:xfrm>
          <a:prstGeom prst="rect">
            <a:avLst/>
          </a:prstGeom>
          <a:noFill/>
          <a:ln w="12700" cap="flat">
            <a:noFill/>
            <a:miter lim="800000"/>
            <a:headEnd/>
            <a:tailEnd/>
          </a:ln>
          <a:effectLst>
            <a:outerShdw blurRad="63500" dist="38099" dir="5400000" algn="ctr" rotWithShape="0">
              <a:schemeClr val="bg2">
                <a:alpha val="75000"/>
              </a:schemeClr>
            </a:outerShdw>
          </a:effectLst>
        </p:spPr>
      </p:pic>
      <p:sp>
        <p:nvSpPr>
          <p:cNvPr id="2" name="Rectangle 3"/>
          <p:cNvSpPr>
            <a:spLocks noGrp="1" noChangeArrowheads="1"/>
          </p:cNvSpPr>
          <p:nvPr>
            <p:ph idx="1"/>
          </p:nvPr>
        </p:nvSpPr>
        <p:spPr>
          <a:xfrm>
            <a:off x="2345531" y="3214688"/>
            <a:ext cx="4259461" cy="2674441"/>
          </a:xfrm>
        </p:spPr>
        <p:txBody>
          <a:bodyPr>
            <a:normAutofit fontScale="92500" lnSpcReduction="10000"/>
          </a:bodyPr>
          <a:lstStyle/>
          <a:p>
            <a:pPr marL="321457" indent="-321457">
              <a:buSzPct val="155000"/>
              <a:buBlip>
                <a:blip r:embed="rId4"/>
              </a:buBlip>
            </a:pPr>
            <a:r>
              <a:rPr lang="en-US" sz="1687">
                <a:latin typeface="Helvetica"/>
                <a:ea typeface="Helvetica"/>
                <a:cs typeface="Helvetica"/>
                <a:sym typeface="Helvetica"/>
              </a:rPr>
              <a:t>Title I funds are targeted to schools with high numbers of children from low-income families.</a:t>
            </a:r>
          </a:p>
          <a:p>
            <a:pPr marL="321457" indent="-321457">
              <a:buSzPct val="155000"/>
              <a:buBlip>
                <a:blip r:embed="rId4"/>
              </a:buBlip>
            </a:pPr>
            <a:r>
              <a:rPr lang="en-US" sz="1687">
                <a:latin typeface="Helvetica"/>
                <a:ea typeface="Helvetica"/>
                <a:cs typeface="Helvetica"/>
                <a:sym typeface="Helvetica"/>
              </a:rPr>
              <a:t>Title I is part of the </a:t>
            </a:r>
            <a:r>
              <a:rPr lang="en-US" sz="1687" b="1">
                <a:latin typeface="Helvetica"/>
                <a:ea typeface="Helvetica"/>
                <a:cs typeface="Helvetica"/>
                <a:sym typeface="Helvetica"/>
              </a:rPr>
              <a:t>Every Student Succeeds Act </a:t>
            </a:r>
            <a:r>
              <a:rPr lang="en-US" sz="1687">
                <a:latin typeface="Helvetica"/>
                <a:ea typeface="Helvetica"/>
                <a:cs typeface="Helvetica"/>
                <a:sym typeface="Helvetica"/>
              </a:rPr>
              <a:t>and provides about </a:t>
            </a:r>
            <a:r>
              <a:rPr lang="en-US" sz="1687" b="1">
                <a:latin typeface="Helvetica"/>
                <a:ea typeface="Helvetica"/>
                <a:cs typeface="Helvetica"/>
                <a:sym typeface="Helvetica"/>
              </a:rPr>
              <a:t>$15 billion</a:t>
            </a:r>
            <a:r>
              <a:rPr lang="en-US" sz="1687">
                <a:latin typeface="Helvetica"/>
                <a:ea typeface="Helvetica"/>
                <a:cs typeface="Helvetica"/>
                <a:sym typeface="Helvetica"/>
              </a:rPr>
              <a:t> per year in federal aid to local schools across the United States.</a:t>
            </a:r>
            <a:endParaRPr lang="en-US" sz="1687">
              <a:latin typeface="Helvetica"/>
              <a:sym typeface="Helvetica"/>
            </a:endParaRPr>
          </a:p>
          <a:p>
            <a:pPr marL="321457" indent="-321457">
              <a:buSzPct val="155000"/>
              <a:buBlip>
                <a:blip r:embed="rId4"/>
              </a:buBlip>
            </a:pPr>
            <a:r>
              <a:rPr lang="en-US" sz="1687" b="1">
                <a:latin typeface="Helvetica"/>
                <a:ea typeface="Helvetica"/>
                <a:cs typeface="Helvetica"/>
                <a:sym typeface="Helvetica"/>
              </a:rPr>
              <a:t>More than 55,900 public schools</a:t>
            </a:r>
            <a:r>
              <a:rPr lang="en-US" sz="1687">
                <a:latin typeface="Helvetica"/>
                <a:ea typeface="Helvetica"/>
                <a:cs typeface="Helvetica"/>
                <a:sym typeface="Helvetica"/>
              </a:rPr>
              <a:t> receive Title I funds.</a:t>
            </a:r>
          </a:p>
          <a:p>
            <a:pPr marL="321457" indent="-321457">
              <a:buSzPct val="155000"/>
              <a:buBlip>
                <a:blip r:embed="rId4"/>
              </a:buBlip>
            </a:pPr>
            <a:r>
              <a:rPr lang="en-US" sz="1687">
                <a:latin typeface="Helvetica"/>
                <a:cs typeface="Helvetica"/>
                <a:sym typeface="Helvetica"/>
              </a:rPr>
              <a:t>Title I serves </a:t>
            </a:r>
            <a:r>
              <a:rPr lang="en-US" sz="1687" b="1">
                <a:latin typeface="Helvetica"/>
                <a:cs typeface="Helvetica"/>
                <a:sym typeface="Helvetica"/>
              </a:rPr>
              <a:t>more than 26 million children</a:t>
            </a:r>
            <a:r>
              <a:rPr lang="en-US" sz="1687">
                <a:latin typeface="Helvetica"/>
                <a:cs typeface="Helvetica"/>
                <a:sym typeface="Helvetica"/>
              </a:rPr>
              <a:t>.</a:t>
            </a:r>
            <a:endParaRPr lang="en-US" sz="1687">
              <a:latin typeface="Helvetica"/>
              <a:sym typeface="Helvetica"/>
            </a:endParaRPr>
          </a:p>
          <a:p>
            <a:pPr marL="321457" indent="-321457">
              <a:buSzPct val="155000"/>
              <a:buBlip>
                <a:blip r:embed="rId4"/>
              </a:buBlip>
            </a:pPr>
            <a:endParaRPr lang="en-US" sz="1687">
              <a:latin typeface="Helvetica"/>
              <a:sym typeface="Helvetica"/>
            </a:endParaRPr>
          </a:p>
        </p:txBody>
      </p:sp>
      <p:sp>
        <p:nvSpPr>
          <p:cNvPr id="14339" name="Rectangle 2"/>
          <p:cNvSpPr>
            <a:spLocks noGrp="1" noChangeArrowheads="1"/>
          </p:cNvSpPr>
          <p:nvPr>
            <p:ph type="title"/>
          </p:nvPr>
        </p:nvSpPr>
        <p:spPr>
          <a:xfrm>
            <a:off x="2452688" y="1741289"/>
            <a:ext cx="7633742" cy="964407"/>
          </a:xfrm>
        </p:spPr>
        <p:txBody>
          <a:bodyPr>
            <a:normAutofit fontScale="90000"/>
          </a:bodyPr>
          <a:lstStyle/>
          <a:p>
            <a:r>
              <a:rPr lang="en-US" sz="2180">
                <a:latin typeface="Helvetica" panose="020B0604020202020204" pitchFamily="34" charset="0"/>
                <a:cs typeface="Helvetica" panose="020B0604020202020204" pitchFamily="34" charset="0"/>
              </a:rPr>
              <a:t>Title I provides federal funding to schools to help students meet the challenging State academic standards</a:t>
            </a:r>
            <a:br>
              <a:rPr lang="en-US" sz="1406">
                <a:latin typeface="Helvetica" panose="020B0604020202020204" pitchFamily="34" charset="0"/>
                <a:ea typeface="Helvetica"/>
                <a:cs typeface="Helvetica" panose="020B0604020202020204" pitchFamily="34" charset="0"/>
                <a:sym typeface="Helvetica"/>
              </a:rPr>
            </a:br>
            <a:endParaRPr lang="en-US" sz="1547" dirty="0">
              <a:latin typeface="Helvetica"/>
              <a:sym typeface="Helvetica"/>
            </a:endParaRPr>
          </a:p>
        </p:txBody>
      </p:sp>
      <p:sp>
        <p:nvSpPr>
          <p:cNvPr id="3" name="Title"/>
          <p:cNvSpPr/>
          <p:nvPr/>
        </p:nvSpPr>
        <p:spPr>
          <a:xfrm>
            <a:off x="2345531" y="482204"/>
            <a:ext cx="6143625" cy="877163"/>
          </a:xfrm>
          <a:prstGeom prst="rect">
            <a:avLst/>
          </a:prstGeom>
        </p:spPr>
        <p:txBody>
          <a:bodyPr wrap="square">
            <a:spAutoFit/>
          </a:bodyPr>
          <a:lstStyle/>
          <a:p>
            <a:r>
              <a:rPr lang="en-US" sz="5100" cap="all" spc="150">
                <a:solidFill>
                  <a:srgbClr val="FFFF00"/>
                </a:solidFill>
                <a:latin typeface="Impact" panose="020B0806030902050204"/>
                <a:ea typeface="+mj-ea"/>
                <a:cs typeface="+mj-cs"/>
              </a:rPr>
              <a:t>PURPOSE</a:t>
            </a:r>
            <a:endParaRPr lang="en-US" sz="1266">
              <a:solidFill>
                <a:srgbClr val="FFFF00"/>
              </a:solidFill>
            </a:endParaRPr>
          </a:p>
        </p:txBody>
      </p:sp>
      <p:sp>
        <p:nvSpPr>
          <p:cNvPr id="4" name="TextBox 3"/>
          <p:cNvSpPr txBox="1"/>
          <p:nvPr/>
        </p:nvSpPr>
        <p:spPr>
          <a:xfrm>
            <a:off x="4167187" y="5889130"/>
            <a:ext cx="2437805" cy="828175"/>
          </a:xfrm>
          <a:prstGeom prst="rect">
            <a:avLst/>
          </a:prstGeom>
          <a:noFill/>
        </p:spPr>
        <p:txBody>
          <a:bodyPr wrap="square" rtlCol="0">
            <a:spAutoFit/>
          </a:bodyPr>
          <a:lstStyle/>
          <a:p>
            <a:pPr marL="321457" indent="-321457" algn="r"/>
            <a:r>
              <a:rPr lang="en-US" sz="1266">
                <a:solidFill>
                  <a:schemeClr val="bg1">
                    <a:lumMod val="50000"/>
                  </a:schemeClr>
                </a:solidFill>
              </a:rPr>
              <a:t>US Department of Education </a:t>
            </a:r>
          </a:p>
          <a:p>
            <a:pPr marL="778634" lvl="1" indent="-321457" algn="r"/>
            <a:r>
              <a:rPr lang="en-US" sz="1125">
                <a:solidFill>
                  <a:schemeClr val="bg1">
                    <a:lumMod val="50000"/>
                  </a:schemeClr>
                </a:solidFill>
              </a:rPr>
              <a:t>Title I, Part A</a:t>
            </a:r>
          </a:p>
          <a:p>
            <a:pPr marL="778634" lvl="1" indent="-321457" algn="r"/>
            <a:r>
              <a:rPr lang="en-US" sz="1125">
                <a:solidFill>
                  <a:schemeClr val="bg1">
                    <a:lumMod val="50000"/>
                  </a:schemeClr>
                </a:solidFill>
              </a:rPr>
              <a:t>Budget Tables</a:t>
            </a:r>
            <a:endParaRPr lang="en-US" sz="1266">
              <a:solidFill>
                <a:schemeClr val="bg1">
                  <a:lumMod val="50000"/>
                </a:schemeClr>
              </a:solidFill>
            </a:endParaRPr>
          </a:p>
          <a:p>
            <a:endParaRPr lang="en-US" sz="1266"/>
          </a:p>
        </p:txBody>
      </p:sp>
    </p:spTree>
    <p:extLst>
      <p:ext uri="{BB962C8B-B14F-4D97-AF65-F5344CB8AC3E}">
        <p14:creationId xmlns:p14="http://schemas.microsoft.com/office/powerpoint/2010/main" val="99562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204" y="589360"/>
            <a:ext cx="5250656" cy="964406"/>
          </a:xfrm>
        </p:spPr>
        <p:txBody>
          <a:bodyPr/>
          <a:lstStyle/>
          <a:p>
            <a:r>
              <a:rPr lang="en-US">
                <a:solidFill>
                  <a:srgbClr val="FFFF00"/>
                </a:solidFill>
              </a:rPr>
              <a:t>Participation</a:t>
            </a:r>
          </a:p>
        </p:txBody>
      </p:sp>
      <p:graphicFrame>
        <p:nvGraphicFramePr>
          <p:cNvPr id="4" name="Content Placeholder 3"/>
          <p:cNvGraphicFramePr>
            <a:graphicFrameLocks noGrp="1"/>
          </p:cNvGraphicFramePr>
          <p:nvPr>
            <p:ph idx="1"/>
          </p:nvPr>
        </p:nvGraphicFramePr>
        <p:xfrm>
          <a:off x="2462758" y="2286003"/>
          <a:ext cx="7633742" cy="359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54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a:xfrm>
            <a:off x="2439863" y="589360"/>
            <a:ext cx="7633742" cy="1492132"/>
          </a:xfrm>
        </p:spPr>
        <p:txBody>
          <a:bodyPr/>
          <a:lstStyle/>
          <a:p>
            <a:pPr eaLnBrk="1" hangingPunct="1"/>
            <a:r>
              <a:rPr lang="en-US">
                <a:solidFill>
                  <a:srgbClr val="FFFF33"/>
                </a:solidFill>
              </a:rPr>
              <a:t>Program Funds</a:t>
            </a:r>
          </a:p>
        </p:txBody>
      </p:sp>
      <p:sp>
        <p:nvSpPr>
          <p:cNvPr id="18434" name="Rectangle 2"/>
          <p:cNvSpPr>
            <a:spLocks noGrp="1" noChangeArrowheads="1"/>
          </p:cNvSpPr>
          <p:nvPr>
            <p:ph sz="half" idx="1"/>
          </p:nvPr>
        </p:nvSpPr>
        <p:spPr>
          <a:xfrm>
            <a:off x="2291953" y="2286000"/>
            <a:ext cx="3964781" cy="4020540"/>
          </a:xfrm>
        </p:spPr>
        <p:txBody>
          <a:bodyPr>
            <a:normAutofit/>
          </a:bodyPr>
          <a:lstStyle/>
          <a:p>
            <a:pPr marL="357175" indent="-321457">
              <a:buClr>
                <a:schemeClr val="bg1"/>
              </a:buClr>
              <a:buFont typeface="Wingdings" panose="05000000000000000000" pitchFamily="2" charset="2"/>
              <a:buChar char="Ø"/>
            </a:pPr>
            <a:r>
              <a:rPr lang="en-US" sz="1997">
                <a:latin typeface="Helvetica" panose="020B0604020202020204" pitchFamily="34" charset="0"/>
                <a:cs typeface="Helvetica" panose="020B0604020202020204" pitchFamily="34" charset="0"/>
                <a:sym typeface="News Gothic MT"/>
              </a:rPr>
              <a:t>Allocated so schools with the most low income students get the most funding </a:t>
            </a:r>
          </a:p>
          <a:p>
            <a:pPr marL="357175" indent="-321457">
              <a:buClr>
                <a:schemeClr val="bg1"/>
              </a:buClr>
              <a:buFont typeface="Wingdings" panose="05000000000000000000" pitchFamily="2" charset="2"/>
              <a:buChar char="Ø"/>
            </a:pPr>
            <a:r>
              <a:rPr lang="en-US" sz="1997">
                <a:latin typeface="Helvetica" panose="020B0604020202020204" pitchFamily="34" charset="0"/>
                <a:cs typeface="Helvetica" panose="020B0604020202020204" pitchFamily="34" charset="0"/>
              </a:rPr>
              <a:t>Allocated from the highest percentage down</a:t>
            </a:r>
          </a:p>
          <a:p>
            <a:pPr marL="35717" indent="0">
              <a:buNone/>
            </a:pPr>
            <a:endParaRPr lang="en-US" sz="1828"/>
          </a:p>
          <a:p>
            <a:pPr marL="35717" indent="0" algn="ctr">
              <a:buNone/>
            </a:pPr>
            <a:r>
              <a:rPr lang="en-US" sz="1687">
                <a:latin typeface="Helvetica" panose="020B0604020202020204" pitchFamily="34" charset="0"/>
                <a:cs typeface="Helvetica" panose="020B0604020202020204" pitchFamily="34" charset="0"/>
              </a:rPr>
              <a:t>This chart is an example of four elementary schools and the percentage of students who receive free or reduced lunches. </a:t>
            </a:r>
          </a:p>
        </p:txBody>
      </p:sp>
      <p:pic>
        <p:nvPicPr>
          <p:cNvPr id="3" name="Content Placeholder 2"/>
          <p:cNvPicPr>
            <a:picLocks noGrp="1" noChangeAspect="1"/>
          </p:cNvPicPr>
          <p:nvPr>
            <p:ph sz="half" idx="2"/>
          </p:nvPr>
        </p:nvPicPr>
        <p:blipFill>
          <a:blip r:embed="rId3">
            <a:lum bright="-20000" contrast="40000"/>
          </a:blip>
          <a:stretch>
            <a:fillRect/>
          </a:stretch>
        </p:blipFill>
        <p:spPr>
          <a:xfrm>
            <a:off x="6060567" y="1573524"/>
            <a:ext cx="4214527" cy="4733016"/>
          </a:xfrm>
          <a:prstGeom prst="rect">
            <a:avLst/>
          </a:prstGeom>
        </p:spPr>
      </p:pic>
    </p:spTree>
    <p:extLst>
      <p:ext uri="{BB962C8B-B14F-4D97-AF65-F5344CB8AC3E}">
        <p14:creationId xmlns:p14="http://schemas.microsoft.com/office/powerpoint/2010/main" val="422078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6B4428-5ADD-F94F-B3EB-657EA29CBE34}"/>
              </a:ext>
            </a:extLst>
          </p:cNvPr>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4" name="Title 3">
            <a:extLst>
              <a:ext uri="{FF2B5EF4-FFF2-40B4-BE49-F238E27FC236}">
                <a16:creationId xmlns:a16="http://schemas.microsoft.com/office/drawing/2014/main" id="{11A2B42D-2152-B343-B4D7-F586BD0B9AA1}"/>
              </a:ext>
            </a:extLst>
          </p:cNvPr>
          <p:cNvSpPr>
            <a:spLocks noGrp="1"/>
          </p:cNvSpPr>
          <p:nvPr>
            <p:ph type="title"/>
          </p:nvPr>
        </p:nvSpPr>
        <p:spPr>
          <a:xfrm rot="-360000">
            <a:off x="198343" y="1070765"/>
            <a:ext cx="4065084" cy="700842"/>
          </a:xfrm>
        </p:spPr>
        <p:txBody>
          <a:bodyPr/>
          <a:lstStyle/>
          <a:p>
            <a:r>
              <a:rPr lang="en-US" dirty="0"/>
              <a:t>Title 1</a:t>
            </a:r>
          </a:p>
        </p:txBody>
      </p:sp>
      <p:sp>
        <p:nvSpPr>
          <p:cNvPr id="5" name="Text Placeholder 4">
            <a:extLst>
              <a:ext uri="{FF2B5EF4-FFF2-40B4-BE49-F238E27FC236}">
                <a16:creationId xmlns:a16="http://schemas.microsoft.com/office/drawing/2014/main" id="{0D4A3C55-85BF-C643-800B-CC2AA4E8FF85}"/>
              </a:ext>
            </a:extLst>
          </p:cNvPr>
          <p:cNvSpPr>
            <a:spLocks noGrp="1"/>
          </p:cNvSpPr>
          <p:nvPr>
            <p:ph type="body" idx="1"/>
          </p:nvPr>
        </p:nvSpPr>
        <p:spPr>
          <a:xfrm>
            <a:off x="3961074" y="2847235"/>
            <a:ext cx="7844925" cy="2694583"/>
          </a:xfrm>
        </p:spPr>
        <p:txBody>
          <a:bodyPr>
            <a:normAutofit fontScale="77500" lnSpcReduction="20000"/>
          </a:bodyPr>
          <a:lstStyle/>
          <a:p>
            <a:pPr algn="l">
              <a:buSzPct val="155000"/>
            </a:pPr>
            <a:r>
              <a:rPr lang="en-US" dirty="0">
                <a:latin typeface="Helvetica" panose="020B0604020202020204" pitchFamily="34" charset="0"/>
                <a:cs typeface="Helvetica" panose="020B0604020202020204" pitchFamily="34" charset="0"/>
              </a:rPr>
              <a:t>The mission of the Title I Program is to assist eligible Title I schools in their efforts to provide services that will ensure that all children have an opportunity to obtain a high quality education and to achieve proficiency on high academic standards.</a:t>
            </a:r>
            <a:endParaRPr lang="en-US" dirty="0">
              <a:latin typeface="Helvetica" panose="020B0604020202020204" pitchFamily="34" charset="0"/>
              <a:ea typeface="Helvetica"/>
              <a:cs typeface="Helvetica" panose="020B0604020202020204" pitchFamily="34" charset="0"/>
              <a:sym typeface="Helvetica"/>
            </a:endParaRPr>
          </a:p>
          <a:p>
            <a:pPr algn="l">
              <a:buSzPct val="155000"/>
            </a:pPr>
            <a:endParaRPr lang="en-US" b="1" dirty="0">
              <a:latin typeface="Helvetica"/>
              <a:ea typeface="Helvetica"/>
              <a:cs typeface="Helvetica"/>
              <a:sym typeface="Helvetica"/>
            </a:endParaRPr>
          </a:p>
          <a:p>
            <a:pPr algn="l">
              <a:buSzPct val="155000"/>
            </a:pPr>
            <a:r>
              <a:rPr lang="en-US" b="1" dirty="0">
                <a:latin typeface="Helvetica"/>
                <a:ea typeface="Helvetica"/>
                <a:cs typeface="Helvetica"/>
                <a:sym typeface="Helvetica"/>
              </a:rPr>
              <a:t>Natchez Title 1 Funding:</a:t>
            </a:r>
          </a:p>
          <a:p>
            <a:pPr marL="914400" lvl="1" indent="-457200">
              <a:buSzPct val="155000"/>
              <a:buFont typeface="Arial" panose="020B0604020202020204" pitchFamily="34" charset="0"/>
              <a:buChar char="•"/>
            </a:pPr>
            <a:r>
              <a:rPr lang="en-US" dirty="0">
                <a:solidFill>
                  <a:schemeClr val="bg1"/>
                </a:solidFill>
                <a:latin typeface="Helvetica"/>
                <a:ea typeface="Helvetica"/>
                <a:cs typeface="Helvetica"/>
                <a:sym typeface="Helvetica"/>
              </a:rPr>
              <a:t>FACE – Family and Community Engagement</a:t>
            </a:r>
          </a:p>
          <a:p>
            <a:pPr marL="914400" lvl="1" indent="-457200">
              <a:buSzPct val="155000"/>
              <a:buFont typeface="Arial" panose="020B0604020202020204" pitchFamily="34" charset="0"/>
              <a:buChar char="•"/>
            </a:pPr>
            <a:r>
              <a:rPr lang="en-US" dirty="0">
                <a:solidFill>
                  <a:schemeClr val="bg1"/>
                </a:solidFill>
                <a:latin typeface="Helvetica"/>
                <a:ea typeface="Helvetica"/>
                <a:cs typeface="Helvetica"/>
                <a:sym typeface="Helvetica"/>
              </a:rPr>
              <a:t>Communities In Schools</a:t>
            </a:r>
          </a:p>
          <a:p>
            <a:pPr marL="914400" lvl="1" indent="-457200">
              <a:buSzPct val="155000"/>
              <a:buFont typeface="Arial" panose="020B0604020202020204" pitchFamily="34" charset="0"/>
              <a:buChar char="•"/>
            </a:pPr>
            <a:r>
              <a:rPr lang="en-US" dirty="0">
                <a:solidFill>
                  <a:schemeClr val="bg1"/>
                </a:solidFill>
                <a:latin typeface="Helvetica"/>
                <a:ea typeface="Helvetica"/>
                <a:cs typeface="Helvetica"/>
                <a:sym typeface="Helvetica"/>
              </a:rPr>
              <a:t>Instructional Supplies (classroom supplies, printer ink/toner, paper, etc.)</a:t>
            </a:r>
            <a:endParaRPr lang="en-US" dirty="0">
              <a:solidFill>
                <a:schemeClr val="bg1"/>
              </a:solidFill>
              <a:latin typeface="Helvetica"/>
              <a:sym typeface="Helvetica"/>
            </a:endParaRPr>
          </a:p>
          <a:p>
            <a:endParaRPr lang="en-US" dirty="0"/>
          </a:p>
        </p:txBody>
      </p:sp>
    </p:spTree>
    <p:extLst>
      <p:ext uri="{BB962C8B-B14F-4D97-AF65-F5344CB8AC3E}">
        <p14:creationId xmlns:p14="http://schemas.microsoft.com/office/powerpoint/2010/main" val="336982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normAutofit/>
          </a:bodyPr>
          <a:lstStyle/>
          <a:p>
            <a:pPr eaLnBrk="1" hangingPunct="1"/>
            <a:r>
              <a:rPr lang="en-US" sz="3600" dirty="0">
                <a:solidFill>
                  <a:srgbClr val="FFFF33"/>
                </a:solidFill>
              </a:rPr>
              <a:t>Family Engagement</a:t>
            </a:r>
          </a:p>
        </p:txBody>
      </p:sp>
      <p:graphicFrame>
        <p:nvGraphicFramePr>
          <p:cNvPr id="4" name="Content Placeholder 3"/>
          <p:cNvGraphicFramePr>
            <a:graphicFrameLocks noGrp="1"/>
          </p:cNvGraphicFramePr>
          <p:nvPr>
            <p:ph idx="1"/>
          </p:nvPr>
        </p:nvGraphicFramePr>
        <p:xfrm>
          <a:off x="2416969" y="2071687"/>
          <a:ext cx="7358063" cy="3500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167562" y="6000750"/>
            <a:ext cx="2357438" cy="287130"/>
          </a:xfrm>
          <a:prstGeom prst="rect">
            <a:avLst/>
          </a:prstGeom>
          <a:noFill/>
        </p:spPr>
        <p:txBody>
          <a:bodyPr wrap="square" rtlCol="0">
            <a:spAutoFit/>
          </a:bodyPr>
          <a:lstStyle/>
          <a:p>
            <a:r>
              <a:rPr lang="en-US" sz="1266" i="1">
                <a:solidFill>
                  <a:schemeClr val="bg1">
                    <a:lumMod val="50000"/>
                  </a:schemeClr>
                </a:solidFill>
                <a:latin typeface="Helvetica" panose="020B0604020202020204" pitchFamily="34" charset="0"/>
                <a:cs typeface="Helvetica" panose="020B0604020202020204" pitchFamily="34" charset="0"/>
              </a:rPr>
              <a:t>Board Policy 5200</a:t>
            </a:r>
          </a:p>
        </p:txBody>
      </p:sp>
    </p:spTree>
    <p:extLst>
      <p:ext uri="{BB962C8B-B14F-4D97-AF65-F5344CB8AC3E}">
        <p14:creationId xmlns:p14="http://schemas.microsoft.com/office/powerpoint/2010/main" val="300046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descr="Nouvel accord sur l’exception pédagogique : quelques avancées, mais un dispositif toujours ..."/>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098130" y="1171813"/>
            <a:ext cx="7773829" cy="5526706"/>
          </a:xfrm>
          <a:prstGeom prst="rect">
            <a:avLst/>
          </a:prstGeom>
          <a:effectLst>
            <a:outerShdw blurRad="279400" dist="50800" dir="5400000" algn="ctr" rotWithShape="0">
              <a:srgbClr val="000000"/>
            </a:outerShdw>
          </a:effectLst>
        </p:spPr>
      </p:pic>
      <p:sp>
        <p:nvSpPr>
          <p:cNvPr id="25602" name="Rectangle 1"/>
          <p:cNvSpPr>
            <a:spLocks noGrp="1" noChangeArrowheads="1"/>
          </p:cNvSpPr>
          <p:nvPr>
            <p:ph type="title"/>
          </p:nvPr>
        </p:nvSpPr>
        <p:spPr/>
        <p:txBody>
          <a:bodyPr/>
          <a:lstStyle/>
          <a:p>
            <a:pPr eaLnBrk="1" hangingPunct="1"/>
            <a:r>
              <a:rPr lang="en-US" dirty="0">
                <a:solidFill>
                  <a:srgbClr val="FFFF33"/>
                </a:solidFill>
              </a:rPr>
              <a:t>Educator Qualifications</a:t>
            </a:r>
          </a:p>
        </p:txBody>
      </p:sp>
      <p:sp>
        <p:nvSpPr>
          <p:cNvPr id="2" name="Rectangle 3"/>
          <p:cNvSpPr>
            <a:spLocks noGrp="1" noChangeArrowheads="1"/>
          </p:cNvSpPr>
          <p:nvPr>
            <p:ph idx="1"/>
          </p:nvPr>
        </p:nvSpPr>
        <p:spPr>
          <a:xfrm>
            <a:off x="4946570" y="1775050"/>
            <a:ext cx="5357813" cy="3053953"/>
          </a:xfrm>
        </p:spPr>
        <p:txBody>
          <a:bodyPr vert="horz" lIns="0" tIns="0" rIns="0" bIns="0" rtlCol="0">
            <a:normAutofit/>
          </a:bodyPr>
          <a:lstStyle/>
          <a:p>
            <a:pPr marL="285740" indent="0">
              <a:lnSpc>
                <a:spcPct val="120000"/>
              </a:lnSpc>
              <a:spcBef>
                <a:spcPts val="0"/>
              </a:spcBef>
              <a:buSzPct val="155000"/>
              <a:buBlip>
                <a:blip r:embed="rId3"/>
              </a:buBlip>
            </a:pPr>
            <a:r>
              <a:rPr lang="en-US" sz="1828" b="1" dirty="0">
                <a:solidFill>
                  <a:schemeClr val="bg1"/>
                </a:solidFill>
                <a:latin typeface="News Gothic MT"/>
                <a:sym typeface="News Gothic MT"/>
              </a:rPr>
              <a:t>Teachers must meet Nevada certification 	requirements</a:t>
            </a:r>
          </a:p>
          <a:p>
            <a:pPr marL="285740" indent="0">
              <a:lnSpc>
                <a:spcPct val="120000"/>
              </a:lnSpc>
              <a:spcBef>
                <a:spcPts val="0"/>
              </a:spcBef>
              <a:buSzPct val="155000"/>
              <a:buBlip>
                <a:blip r:embed="rId3"/>
              </a:buBlip>
            </a:pPr>
            <a:r>
              <a:rPr lang="en-US" sz="1828" b="1" dirty="0">
                <a:solidFill>
                  <a:schemeClr val="bg1"/>
                </a:solidFill>
                <a:latin typeface="News Gothic MT"/>
                <a:sym typeface="News Gothic MT"/>
              </a:rPr>
              <a:t>Paraprofessionals are highly qualified</a:t>
            </a:r>
          </a:p>
          <a:p>
            <a:pPr marL="285740" indent="0">
              <a:lnSpc>
                <a:spcPct val="120000"/>
              </a:lnSpc>
              <a:spcBef>
                <a:spcPts val="0"/>
              </a:spcBef>
              <a:buSzPct val="155000"/>
              <a:buBlip>
                <a:blip r:embed="rId3"/>
              </a:buBlip>
            </a:pPr>
            <a:r>
              <a:rPr lang="en-US" sz="1828" b="1" dirty="0">
                <a:solidFill>
                  <a:schemeClr val="bg1"/>
                </a:solidFill>
                <a:latin typeface="News Gothic MT"/>
                <a:sym typeface="News Gothic MT"/>
              </a:rPr>
              <a:t>Timely notice given if a student 	has been 	taught for 4 or more weeks in a row by a 	teacher who does not meet the State 	certification requirements, i.e., long-term 	substitute</a:t>
            </a:r>
            <a:endParaRPr lang="en-US" sz="1828" dirty="0"/>
          </a:p>
        </p:txBody>
      </p:sp>
    </p:spTree>
    <p:extLst>
      <p:ext uri="{BB962C8B-B14F-4D97-AF65-F5344CB8AC3E}">
        <p14:creationId xmlns:p14="http://schemas.microsoft.com/office/powerpoint/2010/main" val="180044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76597915"/>
              </p:ext>
            </p:extLst>
          </p:nvPr>
        </p:nvGraphicFramePr>
        <p:xfrm>
          <a:off x="2462758" y="2286003"/>
          <a:ext cx="7633742" cy="359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a:solidFill>
                  <a:srgbClr val="FFFF00"/>
                </a:solidFill>
              </a:rPr>
              <a:t>Parents’ right-to-know – school level</a:t>
            </a:r>
          </a:p>
        </p:txBody>
      </p:sp>
    </p:spTree>
    <p:extLst>
      <p:ext uri="{BB962C8B-B14F-4D97-AF65-F5344CB8AC3E}">
        <p14:creationId xmlns:p14="http://schemas.microsoft.com/office/powerpoint/2010/main" val="113205643"/>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95177E0A51F84E9BCF3FFD4F634DEF" ma:contentTypeVersion="5" ma:contentTypeDescription="Create a new document." ma:contentTypeScope="" ma:versionID="a157ce72eb3d8947bced133c84788673">
  <xsd:schema xmlns:xsd="http://www.w3.org/2001/XMLSchema" xmlns:xs="http://www.w3.org/2001/XMLSchema" xmlns:p="http://schemas.microsoft.com/office/2006/metadata/properties" xmlns:ns3="71765111-6ee2-4d25-8826-13d01d371f7d" xmlns:ns4="1bbf2911-7350-49d3-a21f-7c9e613b3187" targetNamespace="http://schemas.microsoft.com/office/2006/metadata/properties" ma:root="true" ma:fieldsID="c70b7aeb047d9eaaa5eef259708f9944" ns3:_="" ns4:_="">
    <xsd:import namespace="71765111-6ee2-4d25-8826-13d01d371f7d"/>
    <xsd:import namespace="1bbf2911-7350-49d3-a21f-7c9e613b318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65111-6ee2-4d25-8826-13d01d371f7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bf2911-7350-49d3-a21f-7c9e613b318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BEF6C8FF-3D90-457B-9108-406F928CD7CB}">
  <ds:schemaRefs>
    <ds:schemaRef ds:uri="1bbf2911-7350-49d3-a21f-7c9e613b3187"/>
    <ds:schemaRef ds:uri="http://schemas.openxmlformats.org/package/2006/metadata/core-properties"/>
    <ds:schemaRef ds:uri="71765111-6ee2-4d25-8826-13d01d371f7d"/>
    <ds:schemaRef ds:uri="http://purl.org/dc/dcmitype/"/>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37CCC48D-641B-4223-8141-5F66C5D895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65111-6ee2-4d25-8826-13d01d371f7d"/>
    <ds:schemaRef ds:uri="1bbf2911-7350-49d3-a21f-7c9e613b31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1540</Words>
  <Application>Microsoft Office PowerPoint</Application>
  <PresentationFormat>Widescreen</PresentationFormat>
  <Paragraphs>155</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Natchez Elementary School</vt:lpstr>
      <vt:lpstr>Vision &amp; Mission</vt:lpstr>
      <vt:lpstr>Title I provides federal funding to schools to help students meet the challenging State academic standards </vt:lpstr>
      <vt:lpstr>Participation</vt:lpstr>
      <vt:lpstr>Program Funds</vt:lpstr>
      <vt:lpstr>Title 1</vt:lpstr>
      <vt:lpstr>Family Engagement</vt:lpstr>
      <vt:lpstr>Educator Qualifications</vt:lpstr>
      <vt:lpstr>Parents’ right-to-know – school level</vt:lpstr>
      <vt:lpstr>Parents’ right-to-know – district level</vt:lpstr>
      <vt:lpstr>CSI </vt:lpstr>
      <vt:lpstr>19-20 SY Data</vt:lpstr>
      <vt:lpstr>NSPF  19-20 SY</vt:lpstr>
      <vt:lpstr>Natchez School Performance Plan</vt:lpstr>
      <vt:lpstr>Natchez SSP Goals</vt:lpstr>
      <vt:lpstr>PBIS</vt:lpstr>
      <vt:lpstr>Progressive Discipline Plan</vt:lpstr>
      <vt:lpstr>Attendance</vt:lpstr>
      <vt:lpstr>Homework Policy</vt:lpstr>
      <vt:lpstr>Team Up/Afterschool</vt:lpstr>
      <vt:lpstr>Girls on the Run</vt:lpstr>
      <vt:lpstr>Natchez ES: 20-21 SY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Natchez Elementary School</dc:title>
  <dc:creator/>
  <cp:lastModifiedBy/>
  <cp:revision>8</cp:revision>
  <dcterms:created xsi:type="dcterms:W3CDTF">2019-08-27T23:02:06Z</dcterms:created>
  <dcterms:modified xsi:type="dcterms:W3CDTF">2020-09-30T22:36:39Z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0x0101001795177E0A51F84E9BCF3FFD4F634DEF</vt:lpwstr>
  </property>
</Properties>
</file>